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1.svg" ContentType="image/svg+xml"/>
  <Override PartName="/ppt/media/image17.svg" ContentType="image/svg+xml"/>
  <Override PartName="/ppt/media/image19.svg" ContentType="image/svg+xml"/>
  <Override PartName="/ppt/media/image4.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79"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Lst>
  <p:sldSz cx="18288000" cy="10287000"/>
  <p:notesSz cx="6858000" cy="9144000"/>
  <p:embeddedFontLst>
    <p:embeddedFont>
      <p:font typeface="Montserrat Medium" panose="00000600000000000000"/>
      <p:regular r:id="rId28"/>
    </p:embeddedFont>
    <p:embeddedFont>
      <p:font typeface="Canva Sans Bold" panose="020B0803030501040103"/>
      <p:bold r:id="rId29"/>
    </p:embeddedFont>
    <p:embeddedFont>
      <p:font typeface="Helvetica World Bold" panose="020B0800040000020004" charset="-122"/>
      <p:bold r:id="rId30"/>
    </p:embeddedFont>
    <p:embeddedFont>
      <p:font typeface="Montserrat Bold" panose="00000800000000000000"/>
      <p:bold r:id="rId31"/>
    </p:embeddedFont>
    <p:embeddedFont>
      <p:font typeface="Calibri" panose="020F0502020204030204" charset="0"/>
      <p:regular r:id="rId32"/>
      <p:bold r:id="rId33"/>
    </p:embeddedFont>
    <p:embeddedFont>
      <p:font typeface="Arial Unicode MS" panose="020B0604020202020204" charset="-122"/>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9.svg"/><Relationship Id="rId4" Type="http://schemas.openxmlformats.org/officeDocument/2006/relationships/image" Target="../media/image18.png"/><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svg"/><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jpeg"/><Relationship Id="rId3"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jpeg"/><Relationship Id="rId3"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jpeg"/><Relationship Id="rId3"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6.png"/><Relationship Id="rId4" Type="http://schemas.openxmlformats.org/officeDocument/2006/relationships/image" Target="../media/image11.svg"/><Relationship Id="rId3" Type="http://schemas.openxmlformats.org/officeDocument/2006/relationships/image" Target="../media/image24.png"/><Relationship Id="rId2" Type="http://schemas.openxmlformats.org/officeDocument/2006/relationships/image" Target="../media/image35.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8954405" y="2962776"/>
            <a:ext cx="10875875" cy="9346455"/>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24610" t="-27822" r="-988"/>
              </a:stretch>
            </a:blipFill>
          </p:spPr>
        </p:sp>
      </p:grpSp>
      <p:grpSp>
        <p:nvGrpSpPr>
          <p:cNvPr id="5" name="Group 5"/>
          <p:cNvGrpSpPr/>
          <p:nvPr/>
        </p:nvGrpSpPr>
        <p:grpSpPr>
          <a:xfrm rot="0">
            <a:off x="11145727" y="2205990"/>
            <a:ext cx="822888" cy="465850"/>
            <a:chOff x="0" y="0"/>
            <a:chExt cx="617086" cy="349342"/>
          </a:xfrm>
        </p:grpSpPr>
        <p:sp>
          <p:nvSpPr>
            <p:cNvPr id="6" name="Freeform 6"/>
            <p:cNvSpPr/>
            <p:nvPr/>
          </p:nvSpPr>
          <p:spPr>
            <a:xfrm>
              <a:off x="0" y="0"/>
              <a:ext cx="617087" cy="349342"/>
            </a:xfrm>
            <a:custGeom>
              <a:avLst/>
              <a:gdLst/>
              <a:ahLst/>
              <a:cxnLst/>
              <a:rect l="l" t="t" r="r" b="b"/>
              <a:pathLst>
                <a:path w="617087" h="349342">
                  <a:moveTo>
                    <a:pt x="413887" y="0"/>
                  </a:moveTo>
                  <a:lnTo>
                    <a:pt x="0" y="0"/>
                  </a:lnTo>
                  <a:lnTo>
                    <a:pt x="203200" y="349342"/>
                  </a:lnTo>
                  <a:lnTo>
                    <a:pt x="617087" y="349342"/>
                  </a:lnTo>
                  <a:lnTo>
                    <a:pt x="413887" y="0"/>
                  </a:lnTo>
                  <a:close/>
                </a:path>
              </a:pathLst>
            </a:custGeom>
            <a:solidFill>
              <a:srgbClr val="01758C"/>
            </a:solidFill>
          </p:spPr>
        </p:sp>
        <p:sp>
          <p:nvSpPr>
            <p:cNvPr id="7" name="TextBox 7"/>
            <p:cNvSpPr txBox="1"/>
            <p:nvPr/>
          </p:nvSpPr>
          <p:spPr>
            <a:xfrm>
              <a:off x="101600" y="-38100"/>
              <a:ext cx="413886" cy="387442"/>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8954405" y="5947098"/>
            <a:ext cx="827759" cy="468607"/>
            <a:chOff x="0" y="0"/>
            <a:chExt cx="617086" cy="349342"/>
          </a:xfrm>
        </p:grpSpPr>
        <p:sp>
          <p:nvSpPr>
            <p:cNvPr id="9" name="Freeform 9"/>
            <p:cNvSpPr/>
            <p:nvPr/>
          </p:nvSpPr>
          <p:spPr>
            <a:xfrm>
              <a:off x="0" y="0"/>
              <a:ext cx="617087" cy="349342"/>
            </a:xfrm>
            <a:custGeom>
              <a:avLst/>
              <a:gdLst/>
              <a:ahLst/>
              <a:cxnLst/>
              <a:rect l="l" t="t" r="r" b="b"/>
              <a:pathLst>
                <a:path w="617087" h="349342">
                  <a:moveTo>
                    <a:pt x="413887" y="0"/>
                  </a:moveTo>
                  <a:lnTo>
                    <a:pt x="0" y="0"/>
                  </a:lnTo>
                  <a:lnTo>
                    <a:pt x="203200" y="349342"/>
                  </a:lnTo>
                  <a:lnTo>
                    <a:pt x="617087" y="349342"/>
                  </a:lnTo>
                  <a:lnTo>
                    <a:pt x="413887" y="0"/>
                  </a:lnTo>
                  <a:close/>
                </a:path>
              </a:pathLst>
            </a:custGeom>
            <a:solidFill>
              <a:srgbClr val="013C4E"/>
            </a:solidFill>
          </p:spPr>
        </p:sp>
        <p:sp>
          <p:nvSpPr>
            <p:cNvPr id="10" name="TextBox 10"/>
            <p:cNvSpPr txBox="1"/>
            <p:nvPr/>
          </p:nvSpPr>
          <p:spPr>
            <a:xfrm>
              <a:off x="101600" y="-38100"/>
              <a:ext cx="413886" cy="387442"/>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1812000">
            <a:off x="10435329" y="1115740"/>
            <a:ext cx="473870" cy="6610331"/>
            <a:chOff x="0" y="0"/>
            <a:chExt cx="124805" cy="1740993"/>
          </a:xfrm>
        </p:grpSpPr>
        <p:sp>
          <p:nvSpPr>
            <p:cNvPr id="12" name="Freeform 12"/>
            <p:cNvSpPr/>
            <p:nvPr/>
          </p:nvSpPr>
          <p:spPr>
            <a:xfrm>
              <a:off x="0" y="0"/>
              <a:ext cx="124805" cy="1740993"/>
            </a:xfrm>
            <a:custGeom>
              <a:avLst/>
              <a:gdLst/>
              <a:ahLst/>
              <a:cxnLst/>
              <a:rect l="l" t="t" r="r" b="b"/>
              <a:pathLst>
                <a:path w="124805" h="1740993">
                  <a:moveTo>
                    <a:pt x="0" y="0"/>
                  </a:moveTo>
                  <a:lnTo>
                    <a:pt x="124805" y="0"/>
                  </a:lnTo>
                  <a:lnTo>
                    <a:pt x="124805" y="1740993"/>
                  </a:lnTo>
                  <a:lnTo>
                    <a:pt x="0" y="1740993"/>
                  </a:lnTo>
                  <a:close/>
                </a:path>
              </a:pathLst>
            </a:custGeom>
            <a:solidFill>
              <a:srgbClr val="69D8D1"/>
            </a:solidFill>
          </p:spPr>
        </p:sp>
        <p:sp>
          <p:nvSpPr>
            <p:cNvPr id="13" name="TextBox 13"/>
            <p:cNvSpPr txBox="1"/>
            <p:nvPr/>
          </p:nvSpPr>
          <p:spPr>
            <a:xfrm>
              <a:off x="0" y="-38100"/>
              <a:ext cx="124805" cy="1779093"/>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1812000">
            <a:off x="18343992" y="2577203"/>
            <a:ext cx="592679" cy="6610331"/>
            <a:chOff x="0" y="0"/>
            <a:chExt cx="156096" cy="1740993"/>
          </a:xfrm>
        </p:grpSpPr>
        <p:sp>
          <p:nvSpPr>
            <p:cNvPr id="15" name="Freeform 15"/>
            <p:cNvSpPr/>
            <p:nvPr/>
          </p:nvSpPr>
          <p:spPr>
            <a:xfrm>
              <a:off x="0" y="0"/>
              <a:ext cx="156096" cy="1740993"/>
            </a:xfrm>
            <a:custGeom>
              <a:avLst/>
              <a:gdLst/>
              <a:ahLst/>
              <a:cxnLst/>
              <a:rect l="l" t="t" r="r" b="b"/>
              <a:pathLst>
                <a:path w="156096" h="1740993">
                  <a:moveTo>
                    <a:pt x="0" y="0"/>
                  </a:moveTo>
                  <a:lnTo>
                    <a:pt x="156096" y="0"/>
                  </a:lnTo>
                  <a:lnTo>
                    <a:pt x="156096" y="1740993"/>
                  </a:lnTo>
                  <a:lnTo>
                    <a:pt x="0" y="1740993"/>
                  </a:lnTo>
                  <a:close/>
                </a:path>
              </a:pathLst>
            </a:custGeom>
            <a:solidFill>
              <a:srgbClr val="00A7C2"/>
            </a:solidFill>
          </p:spPr>
        </p:sp>
        <p:sp>
          <p:nvSpPr>
            <p:cNvPr id="16" name="TextBox 16"/>
            <p:cNvSpPr txBox="1"/>
            <p:nvPr/>
          </p:nvSpPr>
          <p:spPr>
            <a:xfrm>
              <a:off x="0" y="-38100"/>
              <a:ext cx="156096" cy="1779093"/>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0">
            <a:off x="11480099" y="1102995"/>
            <a:ext cx="8473595" cy="2205990"/>
            <a:chOff x="0" y="0"/>
            <a:chExt cx="1339989" cy="348849"/>
          </a:xfrm>
        </p:grpSpPr>
        <p:sp>
          <p:nvSpPr>
            <p:cNvPr id="18" name="Freeform 18"/>
            <p:cNvSpPr/>
            <p:nvPr/>
          </p:nvSpPr>
          <p:spPr>
            <a:xfrm>
              <a:off x="0" y="0"/>
              <a:ext cx="1339989" cy="348849"/>
            </a:xfrm>
            <a:custGeom>
              <a:avLst/>
              <a:gdLst/>
              <a:ahLst/>
              <a:cxnLst/>
              <a:rect l="l" t="t" r="r" b="b"/>
              <a:pathLst>
                <a:path w="1339989" h="348849">
                  <a:moveTo>
                    <a:pt x="203200" y="0"/>
                  </a:moveTo>
                  <a:lnTo>
                    <a:pt x="1339989" y="0"/>
                  </a:lnTo>
                  <a:lnTo>
                    <a:pt x="1136789" y="348849"/>
                  </a:lnTo>
                  <a:lnTo>
                    <a:pt x="0" y="348849"/>
                  </a:lnTo>
                  <a:lnTo>
                    <a:pt x="203200" y="0"/>
                  </a:lnTo>
                  <a:close/>
                </a:path>
              </a:pathLst>
            </a:custGeom>
            <a:solidFill>
              <a:srgbClr val="00A7C2"/>
            </a:solidFill>
          </p:spPr>
        </p:sp>
        <p:sp>
          <p:nvSpPr>
            <p:cNvPr id="19" name="TextBox 19"/>
            <p:cNvSpPr txBox="1"/>
            <p:nvPr/>
          </p:nvSpPr>
          <p:spPr>
            <a:xfrm>
              <a:off x="101600" y="-38100"/>
              <a:ext cx="1136789" cy="386949"/>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rot="0">
            <a:off x="6428712" y="5947098"/>
            <a:ext cx="5051387" cy="4339902"/>
            <a:chOff x="0" y="0"/>
            <a:chExt cx="812800" cy="698318"/>
          </a:xfrm>
        </p:grpSpPr>
        <p:sp>
          <p:nvSpPr>
            <p:cNvPr id="21" name="Freeform 21"/>
            <p:cNvSpPr/>
            <p:nvPr/>
          </p:nvSpPr>
          <p:spPr>
            <a:xfrm>
              <a:off x="0" y="0"/>
              <a:ext cx="812800" cy="698318"/>
            </a:xfrm>
            <a:custGeom>
              <a:avLst/>
              <a:gdLst/>
              <a:ahLst/>
              <a:cxnLst/>
              <a:rect l="l" t="t" r="r" b="b"/>
              <a:pathLst>
                <a:path w="812800" h="698318">
                  <a:moveTo>
                    <a:pt x="406400" y="0"/>
                  </a:moveTo>
                  <a:lnTo>
                    <a:pt x="812800" y="698318"/>
                  </a:lnTo>
                  <a:lnTo>
                    <a:pt x="0" y="698318"/>
                  </a:lnTo>
                  <a:lnTo>
                    <a:pt x="406400" y="0"/>
                  </a:lnTo>
                  <a:close/>
                </a:path>
              </a:pathLst>
            </a:custGeom>
            <a:solidFill>
              <a:srgbClr val="01758C"/>
            </a:solidFill>
          </p:spPr>
        </p:sp>
        <p:sp>
          <p:nvSpPr>
            <p:cNvPr id="22" name="TextBox 22"/>
            <p:cNvSpPr txBox="1"/>
            <p:nvPr/>
          </p:nvSpPr>
          <p:spPr>
            <a:xfrm>
              <a:off x="127000" y="286119"/>
              <a:ext cx="558800" cy="362319"/>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rot="0">
            <a:off x="2836261" y="1469908"/>
            <a:ext cx="53728" cy="5372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25" name="TextBox 25"/>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grpSp>
        <p:nvGrpSpPr>
          <p:cNvPr id="26" name="Group 26"/>
          <p:cNvGrpSpPr/>
          <p:nvPr/>
        </p:nvGrpSpPr>
        <p:grpSpPr>
          <a:xfrm rot="0">
            <a:off x="8688886" y="8888005"/>
            <a:ext cx="531040" cy="53104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alpha val="19608"/>
              </a:srgbClr>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520"/>
                </a:lnSpc>
              </a:pPr>
            </a:p>
          </p:txBody>
        </p:sp>
      </p:grpSp>
      <p:grpSp>
        <p:nvGrpSpPr>
          <p:cNvPr id="29" name="Group 29"/>
          <p:cNvGrpSpPr/>
          <p:nvPr/>
        </p:nvGrpSpPr>
        <p:grpSpPr>
          <a:xfrm rot="0">
            <a:off x="8781496" y="8980616"/>
            <a:ext cx="345819" cy="34581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520"/>
                </a:lnSpc>
              </a:pPr>
            </a:p>
          </p:txBody>
        </p:sp>
      </p:grpSp>
      <p:sp>
        <p:nvSpPr>
          <p:cNvPr id="32" name="Freeform 32"/>
          <p:cNvSpPr/>
          <p:nvPr/>
        </p:nvSpPr>
        <p:spPr>
          <a:xfrm rot="5400000" flipH="1">
            <a:off x="8769743" y="8968863"/>
            <a:ext cx="369324" cy="369324"/>
          </a:xfrm>
          <a:custGeom>
            <a:avLst/>
            <a:gdLst/>
            <a:ahLst/>
            <a:cxnLst/>
            <a:rect l="l" t="t" r="r" b="b"/>
            <a:pathLst>
              <a:path w="369324" h="369324">
                <a:moveTo>
                  <a:pt x="369324" y="0"/>
                </a:moveTo>
                <a:lnTo>
                  <a:pt x="0" y="0"/>
                </a:lnTo>
                <a:lnTo>
                  <a:pt x="0" y="369324"/>
                </a:lnTo>
                <a:lnTo>
                  <a:pt x="369324" y="369324"/>
                </a:lnTo>
                <a:lnTo>
                  <a:pt x="3693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3" name="AutoShape 33"/>
          <p:cNvSpPr/>
          <p:nvPr/>
        </p:nvSpPr>
        <p:spPr>
          <a:xfrm>
            <a:off x="1261311" y="5339407"/>
            <a:ext cx="6492240" cy="0"/>
          </a:xfrm>
          <a:prstGeom prst="line">
            <a:avLst/>
          </a:prstGeom>
          <a:ln w="38100" cap="flat">
            <a:solidFill>
              <a:srgbClr val="2B2B2B"/>
            </a:solidFill>
            <a:prstDash val="solid"/>
            <a:headEnd type="none" w="sm" len="sm"/>
            <a:tailEnd type="none" w="sm" len="sm"/>
          </a:ln>
        </p:spPr>
      </p:sp>
      <p:grpSp>
        <p:nvGrpSpPr>
          <p:cNvPr id="34" name="Group 34"/>
          <p:cNvGrpSpPr/>
          <p:nvPr/>
        </p:nvGrpSpPr>
        <p:grpSpPr>
          <a:xfrm rot="0">
            <a:off x="1261311" y="8437823"/>
            <a:ext cx="2281480" cy="531040"/>
            <a:chOff x="0" y="0"/>
            <a:chExt cx="1745996" cy="406400"/>
          </a:xfrm>
        </p:grpSpPr>
        <p:sp>
          <p:nvSpPr>
            <p:cNvPr id="35" name="Freeform 35"/>
            <p:cNvSpPr/>
            <p:nvPr/>
          </p:nvSpPr>
          <p:spPr>
            <a:xfrm>
              <a:off x="0" y="0"/>
              <a:ext cx="1745997" cy="406400"/>
            </a:xfrm>
            <a:custGeom>
              <a:avLst/>
              <a:gdLst/>
              <a:ahLst/>
              <a:cxnLst/>
              <a:rect l="l" t="t" r="r" b="b"/>
              <a:pathLst>
                <a:path w="1745997" h="406400">
                  <a:moveTo>
                    <a:pt x="1542796" y="0"/>
                  </a:moveTo>
                  <a:cubicBezTo>
                    <a:pt x="1655021" y="0"/>
                    <a:pt x="1745997" y="90976"/>
                    <a:pt x="1745997" y="203200"/>
                  </a:cubicBezTo>
                  <a:cubicBezTo>
                    <a:pt x="1745997" y="315424"/>
                    <a:pt x="1655021" y="406400"/>
                    <a:pt x="1542796" y="406400"/>
                  </a:cubicBezTo>
                  <a:lnTo>
                    <a:pt x="203200" y="406400"/>
                  </a:lnTo>
                  <a:cubicBezTo>
                    <a:pt x="90976" y="406400"/>
                    <a:pt x="0" y="315424"/>
                    <a:pt x="0" y="203200"/>
                  </a:cubicBezTo>
                  <a:cubicBezTo>
                    <a:pt x="0" y="90976"/>
                    <a:pt x="90976" y="0"/>
                    <a:pt x="203200" y="0"/>
                  </a:cubicBezTo>
                  <a:lnTo>
                    <a:pt x="1542796" y="0"/>
                  </a:lnTo>
                  <a:close/>
                </a:path>
              </a:pathLst>
            </a:custGeom>
            <a:solidFill>
              <a:srgbClr val="FFFFFF"/>
            </a:solidFill>
            <a:ln w="38100" cap="rnd">
              <a:solidFill>
                <a:srgbClr val="00A7C2"/>
              </a:solidFill>
              <a:prstDash val="solid"/>
              <a:round/>
            </a:ln>
          </p:spPr>
        </p:sp>
        <p:sp>
          <p:nvSpPr>
            <p:cNvPr id="36" name="TextBox 36"/>
            <p:cNvSpPr txBox="1"/>
            <p:nvPr/>
          </p:nvSpPr>
          <p:spPr>
            <a:xfrm>
              <a:off x="0" y="-38100"/>
              <a:ext cx="1745996" cy="444500"/>
            </a:xfrm>
            <a:prstGeom prst="rect">
              <a:avLst/>
            </a:prstGeom>
          </p:spPr>
          <p:txBody>
            <a:bodyPr lIns="50800" tIns="50800" rIns="50800" bIns="50800" rtlCol="0" anchor="ctr"/>
            <a:lstStyle/>
            <a:p>
              <a:pPr algn="ctr">
                <a:lnSpc>
                  <a:spcPts val="2520"/>
                </a:lnSpc>
              </a:pPr>
            </a:p>
          </p:txBody>
        </p:sp>
      </p:grpSp>
      <p:sp>
        <p:nvSpPr>
          <p:cNvPr id="37" name="Freeform 37"/>
          <p:cNvSpPr/>
          <p:nvPr/>
        </p:nvSpPr>
        <p:spPr>
          <a:xfrm>
            <a:off x="0" y="15475"/>
            <a:ext cx="18394167" cy="1609490"/>
          </a:xfrm>
          <a:custGeom>
            <a:avLst/>
            <a:gdLst/>
            <a:ahLst/>
            <a:cxnLst/>
            <a:rect l="l" t="t" r="r" b="b"/>
            <a:pathLst>
              <a:path w="18394167" h="1609490">
                <a:moveTo>
                  <a:pt x="0" y="0"/>
                </a:moveTo>
                <a:lnTo>
                  <a:pt x="18394167" y="0"/>
                </a:lnTo>
                <a:lnTo>
                  <a:pt x="18394167" y="1609490"/>
                </a:lnTo>
                <a:lnTo>
                  <a:pt x="0" y="1609490"/>
                </a:lnTo>
                <a:lnTo>
                  <a:pt x="0" y="0"/>
                </a:lnTo>
                <a:close/>
              </a:path>
            </a:pathLst>
          </a:custGeom>
          <a:blipFill>
            <a:blip r:embed="rId5"/>
            <a:stretch>
              <a:fillRect/>
            </a:stretch>
          </a:blipFill>
        </p:spPr>
      </p:sp>
      <p:sp>
        <p:nvSpPr>
          <p:cNvPr id="38" name="TextBox 38"/>
          <p:cNvSpPr txBox="1"/>
          <p:nvPr/>
        </p:nvSpPr>
        <p:spPr>
          <a:xfrm>
            <a:off x="6820719" y="9511665"/>
            <a:ext cx="4267374" cy="356235"/>
          </a:xfrm>
          <a:prstGeom prst="rect">
            <a:avLst/>
          </a:prstGeom>
        </p:spPr>
        <p:txBody>
          <a:bodyPr lIns="0" tIns="0" rIns="0" bIns="0" rtlCol="0" anchor="t">
            <a:spAutoFit/>
          </a:bodyPr>
          <a:lstStyle/>
          <a:p>
            <a:pPr algn="ctr">
              <a:lnSpc>
                <a:spcPts val="2940"/>
              </a:lnSpc>
              <a:spcBef>
                <a:spcPct val="0"/>
              </a:spcBef>
            </a:pPr>
            <a:r>
              <a:rPr lang="en-US" sz="2100" b="1" spc="-84">
                <a:solidFill>
                  <a:srgbClr val="FFFFFF"/>
                </a:solidFill>
                <a:latin typeface="Montserrat Medium" panose="00000600000000000000"/>
                <a:ea typeface="Montserrat Medium" panose="00000600000000000000"/>
                <a:cs typeface="Montserrat Medium" panose="00000600000000000000"/>
                <a:sym typeface="Montserrat Medium" panose="00000600000000000000"/>
              </a:rPr>
              <a:t>https://teamdepi.github.io/mega</a:t>
            </a:r>
            <a:endParaRPr lang="en-US" sz="2100" b="1" spc="-84">
              <a:solidFill>
                <a:srgbClr val="FFFFFF"/>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39" name="TextBox 39"/>
          <p:cNvSpPr txBox="1"/>
          <p:nvPr/>
        </p:nvSpPr>
        <p:spPr>
          <a:xfrm>
            <a:off x="488290" y="2322783"/>
            <a:ext cx="10991809" cy="2585343"/>
          </a:xfrm>
          <a:prstGeom prst="rect">
            <a:avLst/>
          </a:prstGeom>
        </p:spPr>
        <p:txBody>
          <a:bodyPr lIns="0" tIns="0" rIns="0" bIns="0" rtlCol="0" anchor="t">
            <a:spAutoFit/>
          </a:bodyPr>
          <a:lstStyle/>
          <a:p>
            <a:pPr algn="l">
              <a:lnSpc>
                <a:spcPts val="5185"/>
              </a:lnSpc>
            </a:pPr>
            <a:r>
              <a:rPr lang="en-US" sz="4985" b="1" spc="-119">
                <a:solidFill>
                  <a:srgbClr val="01758C"/>
                </a:solidFill>
                <a:latin typeface="Canva Sans Bold" panose="020B0803030501040103"/>
                <a:ea typeface="Canva Sans Bold" panose="020B0803030501040103"/>
                <a:cs typeface="Canva Sans Bold" panose="020B0803030501040103"/>
                <a:sym typeface="Canva Sans Bold" panose="020B0803030501040103"/>
              </a:rPr>
              <a:t>Mega project </a:t>
            </a:r>
            <a:endParaRPr lang="en-US" sz="4985" b="1" spc="-119">
              <a:solidFill>
                <a:srgbClr val="01758C"/>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5085"/>
              </a:lnSpc>
            </a:pPr>
          </a:p>
          <a:p>
            <a:pPr algn="l">
              <a:lnSpc>
                <a:spcPts val="5085"/>
              </a:lnSpc>
            </a:pPr>
            <a:r>
              <a:rPr lang="en-US" sz="4885" b="1" spc="-117">
                <a:solidFill>
                  <a:srgbClr val="01758C"/>
                </a:solidFill>
                <a:latin typeface="Canva Sans Bold" panose="020B0803030501040103"/>
                <a:ea typeface="Canva Sans Bold" panose="020B0803030501040103"/>
                <a:cs typeface="Canva Sans Bold" panose="020B0803030501040103"/>
                <a:sym typeface="Canva Sans Bold" panose="020B0803030501040103"/>
              </a:rPr>
              <a:t>(Healthcare AI Assistant website)</a:t>
            </a:r>
            <a:endParaRPr lang="en-US" sz="4885" b="1" spc="-117">
              <a:solidFill>
                <a:srgbClr val="01758C"/>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980"/>
              </a:lnSpc>
            </a:pPr>
          </a:p>
        </p:txBody>
      </p:sp>
      <p:sp>
        <p:nvSpPr>
          <p:cNvPr id="40" name="TextBox 40"/>
          <p:cNvSpPr txBox="1"/>
          <p:nvPr/>
        </p:nvSpPr>
        <p:spPr>
          <a:xfrm>
            <a:off x="944174" y="5805091"/>
            <a:ext cx="8146743" cy="617660"/>
          </a:xfrm>
          <a:prstGeom prst="rect">
            <a:avLst/>
          </a:prstGeom>
        </p:spPr>
        <p:txBody>
          <a:bodyPr lIns="0" tIns="0" rIns="0" bIns="0" rtlCol="0" anchor="t">
            <a:spAutoFit/>
          </a:bodyPr>
          <a:lstStyle/>
          <a:p>
            <a:pPr algn="l">
              <a:lnSpc>
                <a:spcPts val="4770"/>
              </a:lnSpc>
            </a:pPr>
            <a:r>
              <a:rPr lang="en-US" sz="4585" b="1" spc="-110">
                <a:solidFill>
                  <a:srgbClr val="013C4E"/>
                </a:solidFill>
                <a:latin typeface="Zaatar" panose="00000800000000000000"/>
                <a:ea typeface="Zaatar" panose="00000800000000000000"/>
                <a:cs typeface="Zaatar" panose="00000800000000000000"/>
                <a:sym typeface="Zaatar" panose="00000800000000000000"/>
              </a:rPr>
              <a:t>SoftwareTestingTeam</a:t>
            </a:r>
            <a:endParaRPr lang="en-US" sz="4585" b="1" spc="-110">
              <a:solidFill>
                <a:srgbClr val="013C4E"/>
              </a:solidFill>
              <a:latin typeface="Zaatar" panose="00000800000000000000"/>
              <a:ea typeface="Zaatar" panose="00000800000000000000"/>
              <a:cs typeface="Zaatar" panose="00000800000000000000"/>
              <a:sym typeface="Zaatar" panose="00000800000000000000"/>
            </a:endParaRPr>
          </a:p>
        </p:txBody>
      </p:sp>
      <p:sp>
        <p:nvSpPr>
          <p:cNvPr id="41" name="TextBox 41"/>
          <p:cNvSpPr txBox="1"/>
          <p:nvPr/>
        </p:nvSpPr>
        <p:spPr>
          <a:xfrm>
            <a:off x="1261311" y="8530941"/>
            <a:ext cx="2281480" cy="306705"/>
          </a:xfrm>
          <a:prstGeom prst="rect">
            <a:avLst/>
          </a:prstGeom>
        </p:spPr>
        <p:txBody>
          <a:bodyPr lIns="0" tIns="0" rIns="0" bIns="0" rtlCol="0" anchor="t">
            <a:spAutoFit/>
          </a:bodyPr>
          <a:lstStyle/>
          <a:p>
            <a:pPr algn="ctr">
              <a:lnSpc>
                <a:spcPts val="2520"/>
              </a:lnSpc>
              <a:spcBef>
                <a:spcPct val="0"/>
              </a:spcBef>
            </a:pPr>
            <a:r>
              <a:rPr lang="en-US" sz="1800">
                <a:solidFill>
                  <a:srgbClr val="013C4E"/>
                </a:solidFill>
                <a:latin typeface="Zaatar" panose="00000800000000000000"/>
                <a:ea typeface="Zaatar" panose="00000800000000000000"/>
                <a:cs typeface="Zaatar" panose="00000800000000000000"/>
                <a:sym typeface="Zaatar" panose="00000800000000000000"/>
              </a:rPr>
              <a:t>G</a:t>
            </a:r>
            <a:r>
              <a:rPr lang="en-US" sz="1800">
                <a:solidFill>
                  <a:srgbClr val="013C4E"/>
                </a:solidFill>
                <a:latin typeface="Zaatar" panose="00000800000000000000"/>
                <a:ea typeface="Zaatar" panose="00000800000000000000"/>
                <a:cs typeface="Zaatar" panose="00000800000000000000"/>
                <a:sym typeface="Zaatar" panose="00000800000000000000"/>
              </a:rPr>
              <a:t>et Started</a:t>
            </a:r>
            <a:endParaRPr lang="en-US" sz="1800">
              <a:solidFill>
                <a:srgbClr val="013C4E"/>
              </a:solidFill>
              <a:latin typeface="Zaatar" panose="00000800000000000000"/>
              <a:ea typeface="Zaatar" panose="00000800000000000000"/>
              <a:cs typeface="Zaatar" panose="00000800000000000000"/>
              <a:sym typeface="Zaatar"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p:cNvSpPr/>
          <p:nvPr/>
        </p:nvSpPr>
        <p:spPr>
          <a:xfrm>
            <a:off x="567821" y="423853"/>
            <a:ext cx="436201" cy="286746"/>
          </a:xfrm>
          <a:custGeom>
            <a:avLst/>
            <a:gdLst/>
            <a:ahLst/>
            <a:cxnLst/>
            <a:rect l="l" t="t" r="r" b="b"/>
            <a:pathLst>
              <a:path w="436201" h="286746">
                <a:moveTo>
                  <a:pt x="0" y="0"/>
                </a:moveTo>
                <a:lnTo>
                  <a:pt x="436201" y="0"/>
                </a:lnTo>
                <a:lnTo>
                  <a:pt x="436201" y="286746"/>
                </a:lnTo>
                <a:lnTo>
                  <a:pt x="0" y="2867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2089872" y="631708"/>
            <a:ext cx="53728" cy="5372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7" name="AutoShape 7"/>
          <p:cNvSpPr/>
          <p:nvPr/>
        </p:nvSpPr>
        <p:spPr>
          <a:xfrm>
            <a:off x="6303445" y="1482883"/>
            <a:ext cx="6557901" cy="0"/>
          </a:xfrm>
          <a:prstGeom prst="line">
            <a:avLst/>
          </a:prstGeom>
          <a:ln w="95250" cap="flat">
            <a:solidFill>
              <a:srgbClr val="000000"/>
            </a:solidFill>
            <a:prstDash val="solid"/>
            <a:headEnd type="none" w="sm" len="sm"/>
            <a:tailEnd type="none" w="sm" len="sm"/>
          </a:ln>
        </p:spPr>
      </p:sp>
      <p:sp>
        <p:nvSpPr>
          <p:cNvPr id="8" name="Freeform 8"/>
          <p:cNvSpPr/>
          <p:nvPr/>
        </p:nvSpPr>
        <p:spPr>
          <a:xfrm>
            <a:off x="17430931" y="9258300"/>
            <a:ext cx="857069" cy="1028700"/>
          </a:xfrm>
          <a:custGeom>
            <a:avLst/>
            <a:gdLst/>
            <a:ahLst/>
            <a:cxnLst/>
            <a:rect l="l" t="t" r="r" b="b"/>
            <a:pathLst>
              <a:path w="857069" h="1028700">
                <a:moveTo>
                  <a:pt x="0" y="0"/>
                </a:moveTo>
                <a:lnTo>
                  <a:pt x="857069" y="0"/>
                </a:lnTo>
                <a:lnTo>
                  <a:pt x="857069"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0" y="3663346"/>
            <a:ext cx="18288000" cy="4137660"/>
          </a:xfrm>
          <a:custGeom>
            <a:avLst/>
            <a:gdLst/>
            <a:ahLst/>
            <a:cxnLst/>
            <a:rect l="l" t="t" r="r" b="b"/>
            <a:pathLst>
              <a:path w="18288000" h="4137660">
                <a:moveTo>
                  <a:pt x="0" y="0"/>
                </a:moveTo>
                <a:lnTo>
                  <a:pt x="18288000" y="0"/>
                </a:lnTo>
                <a:lnTo>
                  <a:pt x="18288000" y="4137660"/>
                </a:lnTo>
                <a:lnTo>
                  <a:pt x="0" y="4137660"/>
                </a:lnTo>
                <a:lnTo>
                  <a:pt x="0" y="0"/>
                </a:lnTo>
                <a:close/>
              </a:path>
            </a:pathLst>
          </a:custGeom>
          <a:blipFill>
            <a:blip r:embed="rId6"/>
            <a:stretch>
              <a:fillRect/>
            </a:stretch>
          </a:blipFill>
        </p:spPr>
      </p:sp>
      <p:sp>
        <p:nvSpPr>
          <p:cNvPr id="10" name="TextBox 10"/>
          <p:cNvSpPr txBox="1"/>
          <p:nvPr/>
        </p:nvSpPr>
        <p:spPr>
          <a:xfrm>
            <a:off x="6303445" y="500551"/>
            <a:ext cx="6557901" cy="694887"/>
          </a:xfrm>
          <a:prstGeom prst="rect">
            <a:avLst/>
          </a:prstGeom>
        </p:spPr>
        <p:txBody>
          <a:bodyPr lIns="0" tIns="0" rIns="0" bIns="0" rtlCol="0" anchor="t">
            <a:spAutoFit/>
          </a:bodyPr>
          <a:lstStyle/>
          <a:p>
            <a:pPr algn="ctr">
              <a:lnSpc>
                <a:spcPts val="5800"/>
              </a:lnSpc>
              <a:spcBef>
                <a:spcPct val="0"/>
              </a:spcBef>
            </a:pPr>
            <a:r>
              <a:rPr lang="en-US" sz="4140" b="1">
                <a:solidFill>
                  <a:srgbClr val="D0627B"/>
                </a:solidFill>
                <a:latin typeface="Canva Sans Bold" panose="020B0803030501040103"/>
                <a:ea typeface="Canva Sans Bold" panose="020B0803030501040103"/>
                <a:cs typeface="Canva Sans Bold" panose="020B0803030501040103"/>
                <a:sym typeface="Canva Sans Bold" panose="020B0803030501040103"/>
              </a:rPr>
              <a:t>Bug Report</a:t>
            </a:r>
            <a:endParaRPr lang="en-US" sz="4140" b="1">
              <a:solidFill>
                <a:srgbClr val="D0627B"/>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1" name="TextBox 11"/>
          <p:cNvSpPr txBox="1"/>
          <p:nvPr/>
        </p:nvSpPr>
        <p:spPr>
          <a:xfrm>
            <a:off x="158115" y="2159000"/>
            <a:ext cx="8539480" cy="1064895"/>
          </a:xfrm>
          <a:prstGeom prst="rect">
            <a:avLst/>
          </a:prstGeom>
        </p:spPr>
        <p:txBody>
          <a:bodyPr wrap="square" lIns="0" tIns="0" rIns="0" bIns="0" rtlCol="0" anchor="t">
            <a:spAutoFit/>
          </a:bodyPr>
          <a:lstStyle/>
          <a:p>
            <a:pPr algn="ctr">
              <a:lnSpc>
                <a:spcPts val="8305"/>
              </a:lnSpc>
              <a:spcBef>
                <a:spcPct val="0"/>
              </a:spcBef>
            </a:pPr>
            <a:r>
              <a:rPr lang="en-US" sz="5935" b="1">
                <a:solidFill>
                  <a:srgbClr val="D0627B"/>
                </a:solidFill>
                <a:latin typeface="Montserrat Bold" panose="00000800000000000000"/>
                <a:ea typeface="Montserrat Bold" panose="00000800000000000000"/>
                <a:cs typeface="Montserrat Bold" panose="00000800000000000000"/>
                <a:sym typeface="Montserrat Bold" panose="00000800000000000000"/>
              </a:rPr>
              <a:t>2-Clinic doctors</a:t>
            </a:r>
            <a:endParaRPr lang="en-US" sz="5935" b="1">
              <a:solidFill>
                <a:srgbClr val="D0627B"/>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344168"/>
            <a:ext cx="18288000" cy="4575810"/>
            <a:chOff x="0" y="0"/>
            <a:chExt cx="2833290" cy="708913"/>
          </a:xfrm>
        </p:grpSpPr>
        <p:sp>
          <p:nvSpPr>
            <p:cNvPr id="4" name="Freeform 4"/>
            <p:cNvSpPr/>
            <p:nvPr/>
          </p:nvSpPr>
          <p:spPr>
            <a:xfrm>
              <a:off x="0" y="0"/>
              <a:ext cx="2833290" cy="708913"/>
            </a:xfrm>
            <a:custGeom>
              <a:avLst/>
              <a:gdLst/>
              <a:ahLst/>
              <a:cxnLst/>
              <a:rect l="l" t="t" r="r" b="b"/>
              <a:pathLst>
                <a:path w="2833290" h="708913">
                  <a:moveTo>
                    <a:pt x="0" y="0"/>
                  </a:moveTo>
                  <a:lnTo>
                    <a:pt x="2833290" y="0"/>
                  </a:lnTo>
                  <a:lnTo>
                    <a:pt x="2833290" y="708913"/>
                  </a:lnTo>
                  <a:lnTo>
                    <a:pt x="0" y="708913"/>
                  </a:lnTo>
                  <a:close/>
                </a:path>
              </a:pathLst>
            </a:custGeom>
            <a:blipFill>
              <a:blip r:embed="rId2"/>
              <a:stretch>
                <a:fillRect t="-149833" b="-149833"/>
              </a:stretch>
            </a:blipFill>
          </p:spPr>
        </p:sp>
      </p:grpSp>
      <p:grpSp>
        <p:nvGrpSpPr>
          <p:cNvPr id="5" name="Group 5"/>
          <p:cNvGrpSpPr/>
          <p:nvPr/>
        </p:nvGrpSpPr>
        <p:grpSpPr>
          <a:xfrm rot="0">
            <a:off x="1562100" y="4575810"/>
            <a:ext cx="15163800" cy="5200650"/>
            <a:chOff x="0" y="0"/>
            <a:chExt cx="3993758" cy="1369719"/>
          </a:xfrm>
        </p:grpSpPr>
        <p:sp>
          <p:nvSpPr>
            <p:cNvPr id="6" name="Freeform 6"/>
            <p:cNvSpPr/>
            <p:nvPr/>
          </p:nvSpPr>
          <p:spPr>
            <a:xfrm>
              <a:off x="0" y="0"/>
              <a:ext cx="3993758" cy="1369719"/>
            </a:xfrm>
            <a:custGeom>
              <a:avLst/>
              <a:gdLst/>
              <a:ahLst/>
              <a:cxnLst/>
              <a:rect l="l" t="t" r="r" b="b"/>
              <a:pathLst>
                <a:path w="3993758" h="1369719">
                  <a:moveTo>
                    <a:pt x="22975" y="0"/>
                  </a:moveTo>
                  <a:lnTo>
                    <a:pt x="3970783" y="0"/>
                  </a:lnTo>
                  <a:cubicBezTo>
                    <a:pt x="3983472" y="0"/>
                    <a:pt x="3993758" y="10286"/>
                    <a:pt x="3993758" y="22975"/>
                  </a:cubicBezTo>
                  <a:lnTo>
                    <a:pt x="3993758" y="1346744"/>
                  </a:lnTo>
                  <a:cubicBezTo>
                    <a:pt x="3993758" y="1359432"/>
                    <a:pt x="3983472" y="1369719"/>
                    <a:pt x="3970783" y="1369719"/>
                  </a:cubicBezTo>
                  <a:lnTo>
                    <a:pt x="22975" y="1369719"/>
                  </a:lnTo>
                  <a:cubicBezTo>
                    <a:pt x="10286" y="1369719"/>
                    <a:pt x="0" y="1359432"/>
                    <a:pt x="0" y="1346744"/>
                  </a:cubicBezTo>
                  <a:lnTo>
                    <a:pt x="0" y="22975"/>
                  </a:lnTo>
                  <a:cubicBezTo>
                    <a:pt x="0" y="10286"/>
                    <a:pt x="10286" y="0"/>
                    <a:pt x="22975" y="0"/>
                  </a:cubicBezTo>
                  <a:close/>
                </a:path>
              </a:pathLst>
            </a:custGeom>
            <a:solidFill>
              <a:srgbClr val="FFFFFF"/>
            </a:solidFill>
            <a:ln cap="rnd">
              <a:noFill/>
              <a:prstDash val="solid"/>
              <a:round/>
            </a:ln>
          </p:spPr>
        </p:sp>
        <p:sp>
          <p:nvSpPr>
            <p:cNvPr id="7" name="TextBox 7"/>
            <p:cNvSpPr txBox="1"/>
            <p:nvPr/>
          </p:nvSpPr>
          <p:spPr>
            <a:xfrm>
              <a:off x="0" y="-38100"/>
              <a:ext cx="3993758" cy="1407819"/>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514922" y="423853"/>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118322" y="385753"/>
            <a:ext cx="1409030" cy="359620"/>
          </a:xfrm>
          <a:prstGeom prst="rect">
            <a:avLst/>
          </a:prstGeom>
        </p:spPr>
        <p:txBody>
          <a:bodyPr lIns="0" tIns="0" rIns="0" bIns="0" rtlCol="0" anchor="t">
            <a:spAutoFit/>
          </a:bodyPr>
          <a:lstStyle/>
          <a:p>
            <a:pPr algn="l">
              <a:lnSpc>
                <a:spcPts val="2970"/>
              </a:lnSpc>
              <a:spcBef>
                <a:spcPct val="0"/>
              </a:spcBef>
            </a:pPr>
            <a:r>
              <a:rPr lang="en-US" sz="2120" b="1" spc="-84">
                <a:solidFill>
                  <a:srgbClr val="FFFFFF"/>
                </a:solidFill>
                <a:latin typeface="Montserrat Bold" panose="00000800000000000000"/>
                <a:ea typeface="Montserrat Bold" panose="00000800000000000000"/>
                <a:cs typeface="Montserrat Bold" panose="00000800000000000000"/>
                <a:sym typeface="Montserrat Bold" panose="00000800000000000000"/>
              </a:rPr>
              <a:t>Fauget</a:t>
            </a:r>
            <a:endParaRPr lang="en-US" sz="2120" b="1" spc="-84">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0" name="Group 10"/>
          <p:cNvGrpSpPr/>
          <p:nvPr/>
        </p:nvGrpSpPr>
        <p:grpSpPr>
          <a:xfrm rot="0">
            <a:off x="2089872" y="631708"/>
            <a:ext cx="53728" cy="5372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3" name="AutoShape 13"/>
          <p:cNvSpPr/>
          <p:nvPr/>
        </p:nvSpPr>
        <p:spPr>
          <a:xfrm>
            <a:off x="2527352" y="7176135"/>
            <a:ext cx="951661" cy="0"/>
          </a:xfrm>
          <a:prstGeom prst="line">
            <a:avLst/>
          </a:prstGeom>
          <a:ln w="95250" cap="flat">
            <a:solidFill>
              <a:srgbClr val="00A7C2"/>
            </a:solidFill>
            <a:prstDash val="solid"/>
            <a:headEnd type="none" w="sm" len="sm"/>
            <a:tailEnd type="none" w="sm" len="sm"/>
          </a:ln>
        </p:spPr>
      </p:sp>
      <p:sp>
        <p:nvSpPr>
          <p:cNvPr id="14" name="Freeform 14"/>
          <p:cNvSpPr/>
          <p:nvPr/>
        </p:nvSpPr>
        <p:spPr>
          <a:xfrm>
            <a:off x="16725900" y="8779764"/>
            <a:ext cx="1255765" cy="1507236"/>
          </a:xfrm>
          <a:custGeom>
            <a:avLst/>
            <a:gdLst/>
            <a:ahLst/>
            <a:cxnLst/>
            <a:rect l="l" t="t" r="r" b="b"/>
            <a:pathLst>
              <a:path w="1255765" h="1507236">
                <a:moveTo>
                  <a:pt x="0" y="0"/>
                </a:moveTo>
                <a:lnTo>
                  <a:pt x="1255765" y="0"/>
                </a:lnTo>
                <a:lnTo>
                  <a:pt x="1255765" y="1507236"/>
                </a:lnTo>
                <a:lnTo>
                  <a:pt x="0" y="15072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822837" y="5405571"/>
            <a:ext cx="3962808" cy="1533781"/>
          </a:xfrm>
          <a:prstGeom prst="rect">
            <a:avLst/>
          </a:prstGeom>
        </p:spPr>
        <p:txBody>
          <a:bodyPr lIns="0" tIns="0" rIns="0" bIns="0" rtlCol="0" anchor="t">
            <a:spAutoFit/>
          </a:bodyPr>
          <a:lstStyle/>
          <a:p>
            <a:pPr algn="l">
              <a:lnSpc>
                <a:spcPts val="4070"/>
              </a:lnSpc>
            </a:pPr>
            <a:r>
              <a:rPr lang="en-US" sz="3280" b="1">
                <a:solidFill>
                  <a:srgbClr val="013C4E"/>
                </a:solidFill>
                <a:latin typeface="Zaatar" panose="00000800000000000000"/>
                <a:ea typeface="Zaatar" panose="00000800000000000000"/>
                <a:cs typeface="Zaatar" panose="00000800000000000000"/>
                <a:sym typeface="Zaatar" panose="00000800000000000000"/>
              </a:rPr>
              <a:t>Automation: Scaling Our Quality Safeguards</a:t>
            </a:r>
            <a:endParaRPr lang="en-US" sz="3280" b="1">
              <a:solidFill>
                <a:srgbClr val="013C4E"/>
              </a:solidFill>
              <a:latin typeface="Zaatar" panose="00000800000000000000"/>
              <a:ea typeface="Zaatar" panose="00000800000000000000"/>
              <a:cs typeface="Zaatar" panose="00000800000000000000"/>
              <a:sym typeface="Zaatar" panose="00000800000000000000"/>
            </a:endParaRPr>
          </a:p>
        </p:txBody>
      </p:sp>
      <p:sp>
        <p:nvSpPr>
          <p:cNvPr id="16" name="TextBox 16"/>
          <p:cNvSpPr txBox="1"/>
          <p:nvPr/>
        </p:nvSpPr>
        <p:spPr>
          <a:xfrm>
            <a:off x="5785645" y="5024753"/>
            <a:ext cx="10940255" cy="4217039"/>
          </a:xfrm>
          <a:prstGeom prst="rect">
            <a:avLst/>
          </a:prstGeom>
        </p:spPr>
        <p:txBody>
          <a:bodyPr lIns="0" tIns="0" rIns="0" bIns="0" rtlCol="0" anchor="t">
            <a:spAutoFit/>
          </a:bodyPr>
          <a:lstStyle/>
          <a:p>
            <a:pPr algn="just">
              <a:lnSpc>
                <a:spcPts val="3375"/>
              </a:lnSpc>
            </a:pPr>
          </a:p>
          <a:p>
            <a:pPr marL="444500" lvl="1" indent="-222250" algn="just">
              <a:lnSpc>
                <a:spcPts val="3375"/>
              </a:lnSpc>
              <a:buFont typeface="Arial" panose="020B0604020202020204"/>
              <a:buChar char="•"/>
            </a:pPr>
            <a:r>
              <a:rPr lang="en-US" sz="2055">
                <a:solidFill>
                  <a:srgbClr val="013C4E"/>
                </a:solidFill>
                <a:latin typeface="Zaatar" panose="00000800000000000000"/>
                <a:ea typeface="Zaatar" panose="00000800000000000000"/>
                <a:cs typeface="Zaatar" panose="00000800000000000000"/>
                <a:sym typeface="Zaatar" panose="00000800000000000000"/>
              </a:rPr>
              <a:t>To complement our exploratory manual testing, we employ </a:t>
            </a:r>
            <a:r>
              <a:rPr lang="en-US" sz="2055" b="1">
                <a:solidFill>
                  <a:srgbClr val="013C4E"/>
                </a:solidFill>
                <a:latin typeface="Zaatar" panose="00000800000000000000"/>
                <a:ea typeface="Zaatar" panose="00000800000000000000"/>
                <a:cs typeface="Zaatar" panose="00000800000000000000"/>
                <a:sym typeface="Zaatar" panose="00000800000000000000"/>
              </a:rPr>
              <a:t>strategic test automation</a:t>
            </a:r>
            <a:r>
              <a:rPr lang="en-US" sz="2055">
                <a:solidFill>
                  <a:srgbClr val="013C4E"/>
                </a:solidFill>
                <a:latin typeface="Zaatar" panose="00000800000000000000"/>
                <a:ea typeface="Zaatar" panose="00000800000000000000"/>
                <a:cs typeface="Zaatar" panose="00000800000000000000"/>
                <a:sym typeface="Zaatar" panose="00000800000000000000"/>
              </a:rPr>
              <a:t>. It serves as our force multiplier—handling repetitive checks with speed and precision. This allows us to:</a:t>
            </a:r>
            <a:endParaRPr lang="en-US" sz="2055">
              <a:solidFill>
                <a:srgbClr val="013C4E"/>
              </a:solidFill>
              <a:latin typeface="Zaatar" panose="00000800000000000000"/>
              <a:ea typeface="Zaatar" panose="00000800000000000000"/>
              <a:cs typeface="Zaatar" panose="00000800000000000000"/>
              <a:sym typeface="Zaatar" panose="00000800000000000000"/>
            </a:endParaRPr>
          </a:p>
          <a:p>
            <a:pPr marL="444500" lvl="1" indent="-222250" algn="just">
              <a:lnSpc>
                <a:spcPts val="3375"/>
              </a:lnSpc>
              <a:buFont typeface="Arial" panose="020B0604020202020204"/>
              <a:buChar char="•"/>
            </a:pPr>
            <a:r>
              <a:rPr lang="en-US" sz="2055">
                <a:solidFill>
                  <a:srgbClr val="013C4E"/>
                </a:solidFill>
                <a:latin typeface="Zaatar" panose="00000800000000000000"/>
                <a:ea typeface="Zaatar" panose="00000800000000000000"/>
                <a:cs typeface="Zaatar" panose="00000800000000000000"/>
                <a:sym typeface="Zaatar" panose="00000800000000000000"/>
              </a:rPr>
              <a:t>Protect existing functionality through reliable regression suites.</a:t>
            </a:r>
            <a:endParaRPr lang="en-US" sz="2055">
              <a:solidFill>
                <a:srgbClr val="013C4E"/>
              </a:solidFill>
              <a:latin typeface="Zaatar" panose="00000800000000000000"/>
              <a:ea typeface="Zaatar" panose="00000800000000000000"/>
              <a:cs typeface="Zaatar" panose="00000800000000000000"/>
              <a:sym typeface="Zaatar" panose="00000800000000000000"/>
            </a:endParaRPr>
          </a:p>
          <a:p>
            <a:pPr marL="444500" lvl="1" indent="-222250" algn="just">
              <a:lnSpc>
                <a:spcPts val="3375"/>
              </a:lnSpc>
              <a:buFont typeface="Arial" panose="020B0604020202020204"/>
              <a:buChar char="•"/>
            </a:pPr>
            <a:r>
              <a:rPr lang="en-US" sz="2055">
                <a:solidFill>
                  <a:srgbClr val="013C4E"/>
                </a:solidFill>
                <a:latin typeface="Zaatar" panose="00000800000000000000"/>
                <a:ea typeface="Zaatar" panose="00000800000000000000"/>
                <a:cs typeface="Zaatar" panose="00000800000000000000"/>
                <a:sym typeface="Zaatar" panose="00000800000000000000"/>
              </a:rPr>
              <a:t>Validate builds instantly with automated smoke tests.</a:t>
            </a:r>
            <a:endParaRPr lang="en-US" sz="2055">
              <a:solidFill>
                <a:srgbClr val="013C4E"/>
              </a:solidFill>
              <a:latin typeface="Zaatar" panose="00000800000000000000"/>
              <a:ea typeface="Zaatar" panose="00000800000000000000"/>
              <a:cs typeface="Zaatar" panose="00000800000000000000"/>
              <a:sym typeface="Zaatar" panose="00000800000000000000"/>
            </a:endParaRPr>
          </a:p>
          <a:p>
            <a:pPr marL="444500" lvl="1" indent="-222250" algn="just">
              <a:lnSpc>
                <a:spcPts val="3375"/>
              </a:lnSpc>
              <a:buFont typeface="Arial" panose="020B0604020202020204"/>
              <a:buChar char="•"/>
            </a:pPr>
            <a:r>
              <a:rPr lang="en-US" sz="2055">
                <a:solidFill>
                  <a:srgbClr val="013C4E"/>
                </a:solidFill>
                <a:latin typeface="Zaatar" panose="00000800000000000000"/>
                <a:ea typeface="Zaatar" panose="00000800000000000000"/>
                <a:cs typeface="Zaatar" panose="00000800000000000000"/>
                <a:sym typeface="Zaatar" panose="00000800000000000000"/>
              </a:rPr>
              <a:t>Execute data-driven tests at a scale impossible to do manually.</a:t>
            </a:r>
            <a:endParaRPr lang="en-US" sz="2055">
              <a:solidFill>
                <a:srgbClr val="013C4E"/>
              </a:solidFill>
              <a:latin typeface="Zaatar" panose="00000800000000000000"/>
              <a:ea typeface="Zaatar" panose="00000800000000000000"/>
              <a:cs typeface="Zaatar" panose="00000800000000000000"/>
              <a:sym typeface="Zaatar" panose="00000800000000000000"/>
            </a:endParaRPr>
          </a:p>
          <a:p>
            <a:pPr marL="444500" lvl="1" indent="-222250" algn="just">
              <a:lnSpc>
                <a:spcPts val="3375"/>
              </a:lnSpc>
              <a:buFont typeface="Arial" panose="020B0604020202020204"/>
              <a:buChar char="•"/>
            </a:pPr>
            <a:r>
              <a:rPr lang="en-US" sz="2055">
                <a:solidFill>
                  <a:srgbClr val="013C4E"/>
                </a:solidFill>
                <a:latin typeface="Zaatar" panose="00000800000000000000"/>
                <a:ea typeface="Zaatar" panose="00000800000000000000"/>
                <a:cs typeface="Zaatar" panose="00000800000000000000"/>
                <a:sym typeface="Zaatar" panose="00000800000000000000"/>
              </a:rPr>
              <a:t>Automation is the engine that gives us </a:t>
            </a:r>
            <a:r>
              <a:rPr lang="en-US" sz="2055" b="1">
                <a:solidFill>
                  <a:srgbClr val="013C4E"/>
                </a:solidFill>
                <a:latin typeface="Zaatar" panose="00000800000000000000"/>
                <a:ea typeface="Zaatar" panose="00000800000000000000"/>
                <a:cs typeface="Zaatar" panose="00000800000000000000"/>
                <a:sym typeface="Zaatar" panose="00000800000000000000"/>
              </a:rPr>
              <a:t>repeatability, speed, and data</a:t>
            </a:r>
            <a:r>
              <a:rPr lang="en-US" sz="2055">
                <a:solidFill>
                  <a:srgbClr val="013C4E"/>
                </a:solidFill>
                <a:latin typeface="Zaatar" panose="00000800000000000000"/>
                <a:ea typeface="Zaatar" panose="00000800000000000000"/>
                <a:cs typeface="Zaatar" panose="00000800000000000000"/>
                <a:sym typeface="Zaatar" panose="00000800000000000000"/>
              </a:rPr>
              <a:t>, ensuring we can deliver quality consistently at pace.</a:t>
            </a:r>
            <a:endParaRPr lang="en-US" sz="2055">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3375"/>
              </a:lnSpc>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2700000">
            <a:off x="11334987" y="-1809513"/>
            <a:ext cx="13906027" cy="13906027"/>
            <a:chOff x="0" y="0"/>
            <a:chExt cx="3662493" cy="3662493"/>
          </a:xfrm>
        </p:grpSpPr>
        <p:sp>
          <p:nvSpPr>
            <p:cNvPr id="4" name="Freeform 4"/>
            <p:cNvSpPr/>
            <p:nvPr/>
          </p:nvSpPr>
          <p:spPr>
            <a:xfrm>
              <a:off x="0" y="0"/>
              <a:ext cx="3662493" cy="3662493"/>
            </a:xfrm>
            <a:custGeom>
              <a:avLst/>
              <a:gdLst/>
              <a:ahLst/>
              <a:cxnLst/>
              <a:rect l="l" t="t" r="r" b="b"/>
              <a:pathLst>
                <a:path w="3662493" h="3662493">
                  <a:moveTo>
                    <a:pt x="111346" y="0"/>
                  </a:moveTo>
                  <a:lnTo>
                    <a:pt x="3551146" y="0"/>
                  </a:lnTo>
                  <a:cubicBezTo>
                    <a:pt x="3580677" y="0"/>
                    <a:pt x="3608999" y="11731"/>
                    <a:pt x="3629880" y="32613"/>
                  </a:cubicBezTo>
                  <a:cubicBezTo>
                    <a:pt x="3650762" y="53494"/>
                    <a:pt x="3662493" y="81815"/>
                    <a:pt x="3662493" y="111346"/>
                  </a:cubicBezTo>
                  <a:lnTo>
                    <a:pt x="3662493" y="3551146"/>
                  </a:lnTo>
                  <a:cubicBezTo>
                    <a:pt x="3662493" y="3612642"/>
                    <a:pt x="3612642" y="3662493"/>
                    <a:pt x="3551146" y="3662493"/>
                  </a:cubicBezTo>
                  <a:lnTo>
                    <a:pt x="111346" y="3662493"/>
                  </a:lnTo>
                  <a:cubicBezTo>
                    <a:pt x="49851" y="3662493"/>
                    <a:pt x="0" y="3612642"/>
                    <a:pt x="0" y="3551146"/>
                  </a:cubicBezTo>
                  <a:lnTo>
                    <a:pt x="0" y="111346"/>
                  </a:lnTo>
                  <a:cubicBezTo>
                    <a:pt x="0" y="49851"/>
                    <a:pt x="49851" y="0"/>
                    <a:pt x="111346" y="0"/>
                  </a:cubicBezTo>
                  <a:close/>
                </a:path>
              </a:pathLst>
            </a:custGeom>
            <a:solidFill>
              <a:srgbClr val="00A7C2"/>
            </a:solidFill>
          </p:spPr>
        </p:sp>
        <p:sp>
          <p:nvSpPr>
            <p:cNvPr id="5" name="TextBox 5"/>
            <p:cNvSpPr txBox="1"/>
            <p:nvPr/>
          </p:nvSpPr>
          <p:spPr>
            <a:xfrm>
              <a:off x="0" y="-38100"/>
              <a:ext cx="3662493" cy="3700593"/>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270372" y="0"/>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2089872" y="631708"/>
            <a:ext cx="53728" cy="537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9" name="TextBox 9"/>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0" name="AutoShape 10"/>
          <p:cNvSpPr/>
          <p:nvPr/>
        </p:nvSpPr>
        <p:spPr>
          <a:xfrm>
            <a:off x="1028700" y="9239250"/>
            <a:ext cx="2859390" cy="0"/>
          </a:xfrm>
          <a:prstGeom prst="line">
            <a:avLst/>
          </a:prstGeom>
          <a:ln w="38100" cap="flat">
            <a:solidFill>
              <a:srgbClr val="2B2B2B"/>
            </a:solidFill>
            <a:prstDash val="solid"/>
            <a:headEnd type="none" w="sm" len="sm"/>
            <a:tailEnd type="none" w="sm" len="sm"/>
          </a:ln>
        </p:spPr>
      </p:sp>
      <p:sp>
        <p:nvSpPr>
          <p:cNvPr id="11" name="AutoShape 11"/>
          <p:cNvSpPr/>
          <p:nvPr/>
        </p:nvSpPr>
        <p:spPr>
          <a:xfrm>
            <a:off x="1876783" y="3412617"/>
            <a:ext cx="951661" cy="0"/>
          </a:xfrm>
          <a:prstGeom prst="line">
            <a:avLst/>
          </a:prstGeom>
          <a:ln w="95250" cap="flat">
            <a:solidFill>
              <a:srgbClr val="00A7C2"/>
            </a:solidFill>
            <a:prstDash val="solid"/>
            <a:headEnd type="none" w="sm" len="sm"/>
            <a:tailEnd type="none" w="sm" len="sm"/>
          </a:ln>
        </p:spPr>
      </p:sp>
      <p:sp>
        <p:nvSpPr>
          <p:cNvPr id="12" name="Freeform 12"/>
          <p:cNvSpPr/>
          <p:nvPr/>
        </p:nvSpPr>
        <p:spPr>
          <a:xfrm>
            <a:off x="5707494" y="-231207"/>
            <a:ext cx="12389303" cy="10376112"/>
          </a:xfrm>
          <a:custGeom>
            <a:avLst/>
            <a:gdLst/>
            <a:ahLst/>
            <a:cxnLst/>
            <a:rect l="l" t="t" r="r" b="b"/>
            <a:pathLst>
              <a:path w="12389303" h="10376112">
                <a:moveTo>
                  <a:pt x="0" y="0"/>
                </a:moveTo>
                <a:lnTo>
                  <a:pt x="12389303" y="0"/>
                </a:lnTo>
                <a:lnTo>
                  <a:pt x="12389303" y="10376112"/>
                </a:lnTo>
                <a:lnTo>
                  <a:pt x="0" y="10376112"/>
                </a:lnTo>
                <a:lnTo>
                  <a:pt x="0" y="0"/>
                </a:lnTo>
                <a:close/>
              </a:path>
            </a:pathLst>
          </a:custGeom>
          <a:blipFill>
            <a:blip r:embed="rId4"/>
            <a:stretch>
              <a:fillRect/>
            </a:stretch>
          </a:blipFill>
        </p:spPr>
      </p:sp>
      <p:sp>
        <p:nvSpPr>
          <p:cNvPr id="13" name="TextBox 13"/>
          <p:cNvSpPr txBox="1"/>
          <p:nvPr/>
        </p:nvSpPr>
        <p:spPr>
          <a:xfrm>
            <a:off x="514922" y="9511665"/>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AUTOMATION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14" name="TextBox 14"/>
          <p:cNvSpPr txBox="1"/>
          <p:nvPr/>
        </p:nvSpPr>
        <p:spPr>
          <a:xfrm>
            <a:off x="514922" y="612658"/>
            <a:ext cx="5070552" cy="3283839"/>
          </a:xfrm>
          <a:prstGeom prst="rect">
            <a:avLst/>
          </a:prstGeom>
        </p:spPr>
        <p:txBody>
          <a:bodyPr lIns="0" tIns="0" rIns="0" bIns="0" rtlCol="0" anchor="t">
            <a:spAutoFit/>
          </a:bodyPr>
          <a:lstStyle/>
          <a:p>
            <a:pPr algn="l">
              <a:lnSpc>
                <a:spcPts val="5210"/>
              </a:lnSpc>
            </a:pPr>
            <a:r>
              <a:rPr lang="en-US" sz="4200" b="1">
                <a:solidFill>
                  <a:srgbClr val="013C4E"/>
                </a:solidFill>
                <a:latin typeface="Zaatar" panose="00000800000000000000"/>
                <a:ea typeface="Zaatar" panose="00000800000000000000"/>
                <a:cs typeface="Zaatar" panose="00000800000000000000"/>
                <a:sym typeface="Zaatar" panose="00000800000000000000"/>
              </a:rPr>
              <a:t>Automated Login Testing: Architecture &amp; Implementation</a:t>
            </a:r>
            <a:endParaRPr lang="en-US" sz="4200"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5210"/>
              </a:lnSpc>
            </a:pPr>
          </a:p>
        </p:txBody>
      </p:sp>
      <p:sp>
        <p:nvSpPr>
          <p:cNvPr id="15" name="TextBox 15"/>
          <p:cNvSpPr txBox="1"/>
          <p:nvPr/>
        </p:nvSpPr>
        <p:spPr>
          <a:xfrm>
            <a:off x="270372" y="3820297"/>
            <a:ext cx="4627045" cy="1461516"/>
          </a:xfrm>
          <a:prstGeom prst="rect">
            <a:avLst/>
          </a:prstGeom>
        </p:spPr>
        <p:txBody>
          <a:bodyPr lIns="0" tIns="0" rIns="0" bIns="0" rtlCol="0" anchor="t">
            <a:spAutoFit/>
          </a:bodyPr>
          <a:lstStyle/>
          <a:p>
            <a:pPr algn="just">
              <a:lnSpc>
                <a:spcPts val="2950"/>
              </a:lnSpc>
            </a:pPr>
            <a:r>
              <a:rPr lang="en-US" sz="1800" b="1">
                <a:solidFill>
                  <a:srgbClr val="013C4E"/>
                </a:solidFill>
                <a:latin typeface="Zaatar" panose="00000800000000000000"/>
                <a:ea typeface="Zaatar" panose="00000800000000000000"/>
                <a:cs typeface="Zaatar" panose="00000800000000000000"/>
                <a:sym typeface="Zaatar" panose="00000800000000000000"/>
              </a:rPr>
              <a:t>Objective:</a:t>
            </a:r>
            <a:r>
              <a:rPr lang="en-US" sz="1800">
                <a:solidFill>
                  <a:srgbClr val="013C4E"/>
                </a:solidFill>
                <a:latin typeface="Zaatar" panose="00000800000000000000"/>
                <a:ea typeface="Zaatar" panose="00000800000000000000"/>
                <a:cs typeface="Zaatar" panose="00000800000000000000"/>
                <a:sym typeface="Zaatar" panose="00000800000000000000"/>
              </a:rPr>
              <a:t> To validate the core login functionality with speed, accuracy, and data-driven precision, ensuring a secure and reliable user entry point.</a:t>
            </a:r>
            <a:endParaRPr lang="en-US" sz="1800">
              <a:solidFill>
                <a:srgbClr val="013C4E"/>
              </a:solidFill>
              <a:latin typeface="Zaatar" panose="00000800000000000000"/>
              <a:ea typeface="Zaatar" panose="00000800000000000000"/>
              <a:cs typeface="Zaatar" panose="00000800000000000000"/>
              <a:sym typeface="Zaatar" panose="000008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2700000">
            <a:off x="11334987" y="-1809513"/>
            <a:ext cx="13906027" cy="13906027"/>
            <a:chOff x="0" y="0"/>
            <a:chExt cx="3662493" cy="3662493"/>
          </a:xfrm>
        </p:grpSpPr>
        <p:sp>
          <p:nvSpPr>
            <p:cNvPr id="4" name="Freeform 4"/>
            <p:cNvSpPr/>
            <p:nvPr/>
          </p:nvSpPr>
          <p:spPr>
            <a:xfrm>
              <a:off x="0" y="0"/>
              <a:ext cx="3662493" cy="3662493"/>
            </a:xfrm>
            <a:custGeom>
              <a:avLst/>
              <a:gdLst/>
              <a:ahLst/>
              <a:cxnLst/>
              <a:rect l="l" t="t" r="r" b="b"/>
              <a:pathLst>
                <a:path w="3662493" h="3662493">
                  <a:moveTo>
                    <a:pt x="111346" y="0"/>
                  </a:moveTo>
                  <a:lnTo>
                    <a:pt x="3551146" y="0"/>
                  </a:lnTo>
                  <a:cubicBezTo>
                    <a:pt x="3580677" y="0"/>
                    <a:pt x="3608999" y="11731"/>
                    <a:pt x="3629880" y="32613"/>
                  </a:cubicBezTo>
                  <a:cubicBezTo>
                    <a:pt x="3650762" y="53494"/>
                    <a:pt x="3662493" y="81815"/>
                    <a:pt x="3662493" y="111346"/>
                  </a:cubicBezTo>
                  <a:lnTo>
                    <a:pt x="3662493" y="3551146"/>
                  </a:lnTo>
                  <a:cubicBezTo>
                    <a:pt x="3662493" y="3612642"/>
                    <a:pt x="3612642" y="3662493"/>
                    <a:pt x="3551146" y="3662493"/>
                  </a:cubicBezTo>
                  <a:lnTo>
                    <a:pt x="111346" y="3662493"/>
                  </a:lnTo>
                  <a:cubicBezTo>
                    <a:pt x="49851" y="3662493"/>
                    <a:pt x="0" y="3612642"/>
                    <a:pt x="0" y="3551146"/>
                  </a:cubicBezTo>
                  <a:lnTo>
                    <a:pt x="0" y="111346"/>
                  </a:lnTo>
                  <a:cubicBezTo>
                    <a:pt x="0" y="49851"/>
                    <a:pt x="49851" y="0"/>
                    <a:pt x="111346" y="0"/>
                  </a:cubicBezTo>
                  <a:close/>
                </a:path>
              </a:pathLst>
            </a:custGeom>
            <a:solidFill>
              <a:srgbClr val="00A7C2"/>
            </a:solidFill>
          </p:spPr>
        </p:sp>
        <p:sp>
          <p:nvSpPr>
            <p:cNvPr id="5" name="TextBox 5"/>
            <p:cNvSpPr txBox="1"/>
            <p:nvPr/>
          </p:nvSpPr>
          <p:spPr>
            <a:xfrm>
              <a:off x="0" y="-38100"/>
              <a:ext cx="3662493" cy="3700593"/>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270372" y="0"/>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2089872" y="631708"/>
            <a:ext cx="53728" cy="537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9" name="TextBox 9"/>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0" name="AutoShape 10"/>
          <p:cNvSpPr/>
          <p:nvPr/>
        </p:nvSpPr>
        <p:spPr>
          <a:xfrm>
            <a:off x="1028700" y="9239250"/>
            <a:ext cx="2859390" cy="0"/>
          </a:xfrm>
          <a:prstGeom prst="line">
            <a:avLst/>
          </a:prstGeom>
          <a:ln w="38100" cap="flat">
            <a:solidFill>
              <a:srgbClr val="2B2B2B"/>
            </a:solidFill>
            <a:prstDash val="solid"/>
            <a:headEnd type="none" w="sm" len="sm"/>
            <a:tailEnd type="none" w="sm" len="sm"/>
          </a:ln>
        </p:spPr>
      </p:sp>
      <p:sp>
        <p:nvSpPr>
          <p:cNvPr id="11" name="AutoShape 11"/>
          <p:cNvSpPr/>
          <p:nvPr/>
        </p:nvSpPr>
        <p:spPr>
          <a:xfrm>
            <a:off x="1876783" y="3412617"/>
            <a:ext cx="951661" cy="0"/>
          </a:xfrm>
          <a:prstGeom prst="line">
            <a:avLst/>
          </a:prstGeom>
          <a:ln w="95250" cap="flat">
            <a:solidFill>
              <a:srgbClr val="00A7C2"/>
            </a:solidFill>
            <a:prstDash val="solid"/>
            <a:headEnd type="none" w="sm" len="sm"/>
            <a:tailEnd type="none" w="sm" len="sm"/>
          </a:ln>
        </p:spPr>
      </p:sp>
      <p:sp>
        <p:nvSpPr>
          <p:cNvPr id="12" name="Freeform 12"/>
          <p:cNvSpPr/>
          <p:nvPr/>
        </p:nvSpPr>
        <p:spPr>
          <a:xfrm>
            <a:off x="759472" y="1278265"/>
            <a:ext cx="15867464" cy="8436202"/>
          </a:xfrm>
          <a:custGeom>
            <a:avLst/>
            <a:gdLst/>
            <a:ahLst/>
            <a:cxnLst/>
            <a:rect l="l" t="t" r="r" b="b"/>
            <a:pathLst>
              <a:path w="15867464" h="8436202">
                <a:moveTo>
                  <a:pt x="0" y="0"/>
                </a:moveTo>
                <a:lnTo>
                  <a:pt x="15867464" y="0"/>
                </a:lnTo>
                <a:lnTo>
                  <a:pt x="15867464" y="8436201"/>
                </a:lnTo>
                <a:lnTo>
                  <a:pt x="0" y="8436201"/>
                </a:lnTo>
                <a:lnTo>
                  <a:pt x="0" y="0"/>
                </a:lnTo>
                <a:close/>
              </a:path>
            </a:pathLst>
          </a:custGeom>
          <a:blipFill>
            <a:blip r:embed="rId4"/>
            <a:stretch>
              <a:fillRect/>
            </a:stretch>
          </a:blipFill>
        </p:spPr>
      </p:sp>
      <p:sp>
        <p:nvSpPr>
          <p:cNvPr id="13" name="TextBox 13"/>
          <p:cNvSpPr txBox="1"/>
          <p:nvPr/>
        </p:nvSpPr>
        <p:spPr>
          <a:xfrm rot="5400000">
            <a:off x="15445610" y="6802984"/>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AUTOMATION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14" name="TextBox 14"/>
          <p:cNvSpPr txBox="1"/>
          <p:nvPr/>
        </p:nvSpPr>
        <p:spPr>
          <a:xfrm>
            <a:off x="514922" y="612658"/>
            <a:ext cx="14354006" cy="1312164"/>
          </a:xfrm>
          <a:prstGeom prst="rect">
            <a:avLst/>
          </a:prstGeom>
        </p:spPr>
        <p:txBody>
          <a:bodyPr lIns="0" tIns="0" rIns="0" bIns="0" rtlCol="0" anchor="t">
            <a:spAutoFit/>
          </a:bodyPr>
          <a:lstStyle/>
          <a:p>
            <a:pPr algn="l">
              <a:lnSpc>
                <a:spcPts val="5210"/>
              </a:lnSpc>
            </a:pPr>
            <a:r>
              <a:rPr lang="en-US" sz="4200" b="1">
                <a:solidFill>
                  <a:srgbClr val="013C4E"/>
                </a:solidFill>
                <a:latin typeface="Zaatar" panose="00000800000000000000"/>
                <a:ea typeface="Zaatar" panose="00000800000000000000"/>
                <a:cs typeface="Zaatar" panose="00000800000000000000"/>
                <a:sym typeface="Zaatar" panose="00000800000000000000"/>
              </a:rPr>
              <a:t>Automated Login Test Report: Insights &amp; Analysis</a:t>
            </a:r>
            <a:endParaRPr lang="en-US" sz="4200"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5210"/>
              </a:lnSpc>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2700000">
            <a:off x="11334987" y="-1809513"/>
            <a:ext cx="13906027" cy="13906027"/>
            <a:chOff x="0" y="0"/>
            <a:chExt cx="3662493" cy="3662493"/>
          </a:xfrm>
        </p:grpSpPr>
        <p:sp>
          <p:nvSpPr>
            <p:cNvPr id="4" name="Freeform 4"/>
            <p:cNvSpPr/>
            <p:nvPr/>
          </p:nvSpPr>
          <p:spPr>
            <a:xfrm>
              <a:off x="0" y="0"/>
              <a:ext cx="3662493" cy="3662493"/>
            </a:xfrm>
            <a:custGeom>
              <a:avLst/>
              <a:gdLst/>
              <a:ahLst/>
              <a:cxnLst/>
              <a:rect l="l" t="t" r="r" b="b"/>
              <a:pathLst>
                <a:path w="3662493" h="3662493">
                  <a:moveTo>
                    <a:pt x="111346" y="0"/>
                  </a:moveTo>
                  <a:lnTo>
                    <a:pt x="3551146" y="0"/>
                  </a:lnTo>
                  <a:cubicBezTo>
                    <a:pt x="3580677" y="0"/>
                    <a:pt x="3608999" y="11731"/>
                    <a:pt x="3629880" y="32613"/>
                  </a:cubicBezTo>
                  <a:cubicBezTo>
                    <a:pt x="3650762" y="53494"/>
                    <a:pt x="3662493" y="81815"/>
                    <a:pt x="3662493" y="111346"/>
                  </a:cubicBezTo>
                  <a:lnTo>
                    <a:pt x="3662493" y="3551146"/>
                  </a:lnTo>
                  <a:cubicBezTo>
                    <a:pt x="3662493" y="3612642"/>
                    <a:pt x="3612642" y="3662493"/>
                    <a:pt x="3551146" y="3662493"/>
                  </a:cubicBezTo>
                  <a:lnTo>
                    <a:pt x="111346" y="3662493"/>
                  </a:lnTo>
                  <a:cubicBezTo>
                    <a:pt x="49851" y="3662493"/>
                    <a:pt x="0" y="3612642"/>
                    <a:pt x="0" y="3551146"/>
                  </a:cubicBezTo>
                  <a:lnTo>
                    <a:pt x="0" y="111346"/>
                  </a:lnTo>
                  <a:cubicBezTo>
                    <a:pt x="0" y="49851"/>
                    <a:pt x="49851" y="0"/>
                    <a:pt x="111346" y="0"/>
                  </a:cubicBezTo>
                  <a:close/>
                </a:path>
              </a:pathLst>
            </a:custGeom>
            <a:solidFill>
              <a:srgbClr val="00A7C2"/>
            </a:solidFill>
          </p:spPr>
        </p:sp>
        <p:sp>
          <p:nvSpPr>
            <p:cNvPr id="5" name="TextBox 5"/>
            <p:cNvSpPr txBox="1"/>
            <p:nvPr/>
          </p:nvSpPr>
          <p:spPr>
            <a:xfrm>
              <a:off x="0" y="-38100"/>
              <a:ext cx="3662493" cy="3700593"/>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270372" y="0"/>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2089872" y="631708"/>
            <a:ext cx="53728" cy="537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9" name="TextBox 9"/>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0" name="AutoShape 10"/>
          <p:cNvSpPr/>
          <p:nvPr/>
        </p:nvSpPr>
        <p:spPr>
          <a:xfrm>
            <a:off x="1028700" y="9239250"/>
            <a:ext cx="2859390" cy="0"/>
          </a:xfrm>
          <a:prstGeom prst="line">
            <a:avLst/>
          </a:prstGeom>
          <a:ln w="38100" cap="flat">
            <a:solidFill>
              <a:srgbClr val="2B2B2B"/>
            </a:solidFill>
            <a:prstDash val="solid"/>
            <a:headEnd type="none" w="sm" len="sm"/>
            <a:tailEnd type="none" w="sm" len="sm"/>
          </a:ln>
        </p:spPr>
      </p:sp>
      <p:sp>
        <p:nvSpPr>
          <p:cNvPr id="11" name="AutoShape 11"/>
          <p:cNvSpPr/>
          <p:nvPr/>
        </p:nvSpPr>
        <p:spPr>
          <a:xfrm>
            <a:off x="1821409" y="1387617"/>
            <a:ext cx="951661" cy="0"/>
          </a:xfrm>
          <a:prstGeom prst="line">
            <a:avLst/>
          </a:prstGeom>
          <a:ln w="95250" cap="flat">
            <a:solidFill>
              <a:srgbClr val="00A7C2"/>
            </a:solidFill>
            <a:prstDash val="solid"/>
            <a:headEnd type="none" w="sm" len="sm"/>
            <a:tailEnd type="none" w="sm" len="sm"/>
          </a:ln>
        </p:spPr>
      </p:sp>
      <p:sp>
        <p:nvSpPr>
          <p:cNvPr id="12" name="Freeform 12"/>
          <p:cNvSpPr/>
          <p:nvPr/>
        </p:nvSpPr>
        <p:spPr>
          <a:xfrm>
            <a:off x="5251172" y="1387617"/>
            <a:ext cx="13256781" cy="8432658"/>
          </a:xfrm>
          <a:custGeom>
            <a:avLst/>
            <a:gdLst/>
            <a:ahLst/>
            <a:cxnLst/>
            <a:rect l="l" t="t" r="r" b="b"/>
            <a:pathLst>
              <a:path w="13256781" h="8432658">
                <a:moveTo>
                  <a:pt x="0" y="0"/>
                </a:moveTo>
                <a:lnTo>
                  <a:pt x="13256781" y="0"/>
                </a:lnTo>
                <a:lnTo>
                  <a:pt x="13256781" y="8432658"/>
                </a:lnTo>
                <a:lnTo>
                  <a:pt x="0" y="8432658"/>
                </a:lnTo>
                <a:lnTo>
                  <a:pt x="0" y="0"/>
                </a:lnTo>
                <a:close/>
              </a:path>
            </a:pathLst>
          </a:custGeom>
          <a:blipFill>
            <a:blip r:embed="rId4"/>
            <a:stretch>
              <a:fillRect t="-2697" b="-2697"/>
            </a:stretch>
          </a:blipFill>
        </p:spPr>
      </p:sp>
      <p:sp>
        <p:nvSpPr>
          <p:cNvPr id="13" name="TextBox 13"/>
          <p:cNvSpPr txBox="1"/>
          <p:nvPr/>
        </p:nvSpPr>
        <p:spPr>
          <a:xfrm>
            <a:off x="514922" y="9511665"/>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AUTOMATION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14" name="TextBox 14"/>
          <p:cNvSpPr txBox="1"/>
          <p:nvPr/>
        </p:nvSpPr>
        <p:spPr>
          <a:xfrm>
            <a:off x="216788" y="666386"/>
            <a:ext cx="17854424" cy="1892869"/>
          </a:xfrm>
          <a:prstGeom prst="rect">
            <a:avLst/>
          </a:prstGeom>
        </p:spPr>
        <p:txBody>
          <a:bodyPr lIns="0" tIns="0" rIns="0" bIns="0" rtlCol="0" anchor="t">
            <a:spAutoFit/>
          </a:bodyPr>
          <a:lstStyle/>
          <a:p>
            <a:pPr algn="l">
              <a:lnSpc>
                <a:spcPts val="5005"/>
              </a:lnSpc>
            </a:pPr>
            <a:r>
              <a:rPr lang="en-US" sz="4035" b="1">
                <a:solidFill>
                  <a:srgbClr val="013C4E"/>
                </a:solidFill>
                <a:latin typeface="Zaatar" panose="00000800000000000000"/>
                <a:ea typeface="Zaatar" panose="00000800000000000000"/>
                <a:cs typeface="Zaatar" panose="00000800000000000000"/>
                <a:sym typeface="Zaatar" panose="00000800000000000000"/>
              </a:rPr>
              <a:t>Automated Registration Testing: Comprehensive Validation Suite</a:t>
            </a:r>
            <a:endParaRPr lang="en-US" sz="4035"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5005"/>
              </a:lnSpc>
            </a:pPr>
          </a:p>
          <a:p>
            <a:pPr algn="l">
              <a:lnSpc>
                <a:spcPts val="5005"/>
              </a:lnSpc>
            </a:pPr>
          </a:p>
        </p:txBody>
      </p:sp>
      <p:sp>
        <p:nvSpPr>
          <p:cNvPr id="15" name="TextBox 15"/>
          <p:cNvSpPr txBox="1"/>
          <p:nvPr/>
        </p:nvSpPr>
        <p:spPr>
          <a:xfrm>
            <a:off x="0" y="2425842"/>
            <a:ext cx="5251172" cy="1557657"/>
          </a:xfrm>
          <a:prstGeom prst="rect">
            <a:avLst/>
          </a:prstGeom>
        </p:spPr>
        <p:txBody>
          <a:bodyPr lIns="0" tIns="0" rIns="0" bIns="0" rtlCol="0" anchor="t">
            <a:spAutoFit/>
          </a:bodyPr>
          <a:lstStyle/>
          <a:p>
            <a:pPr algn="ctr">
              <a:lnSpc>
                <a:spcPts val="2095"/>
              </a:lnSpc>
            </a:pPr>
            <a:r>
              <a:rPr lang="en-US" sz="1495" b="1">
                <a:solidFill>
                  <a:srgbClr val="013C4E"/>
                </a:solidFill>
                <a:latin typeface="Canva Sans Bold" panose="020B0803030501040103"/>
                <a:ea typeface="Canva Sans Bold" panose="020B0803030501040103"/>
                <a:cs typeface="Canva Sans Bold" panose="020B0803030501040103"/>
                <a:sym typeface="Canva Sans Bold" panose="020B0803030501040103"/>
              </a:rPr>
              <a:t>Objective &amp; Scope</a:t>
            </a:r>
            <a:endParaRPr lang="en-US" sz="1495" b="1">
              <a:solidFill>
                <a:srgbClr val="013C4E"/>
              </a:solidFill>
              <a:latin typeface="Canva Sans Bold" panose="020B0803030501040103"/>
              <a:ea typeface="Canva Sans Bold" panose="020B0803030501040103"/>
              <a:cs typeface="Canva Sans Bold" panose="020B0803030501040103"/>
              <a:sym typeface="Canva Sans Bold" panose="020B0803030501040103"/>
            </a:endParaRPr>
          </a:p>
          <a:p>
            <a:pPr algn="ctr" rtl="1">
              <a:lnSpc>
                <a:spcPts val="2095"/>
              </a:lnSpc>
              <a:spcBef>
                <a:spcPct val="0"/>
              </a:spcBef>
            </a:pPr>
            <a:r>
              <a:rPr lang="en-US" sz="1495" b="1">
                <a:solidFill>
                  <a:srgbClr val="013C4E"/>
                </a:solidFill>
                <a:latin typeface="Canva Sans Bold" panose="020B0803030501040103"/>
                <a:ea typeface="Canva Sans Bold" panose="020B0803030501040103"/>
                <a:cs typeface="Canva Sans Bold" panose="020B0803030501040103"/>
                <a:sym typeface="Canva Sans Bold" panose="020B0803030501040103"/>
              </a:rPr>
              <a:t>To automate end-to-end</a:t>
            </a:r>
            <a:r>
              <a:rPr lang="en-US" sz="1495" b="1">
                <a:solidFill>
                  <a:srgbClr val="013C4E"/>
                </a:solidFill>
                <a:latin typeface="Canva Sans Bold" panose="020B0803030501040103"/>
                <a:ea typeface="Canva Sans Bold" panose="020B0803030501040103"/>
                <a:cs typeface="Canva Sans Bold" panose="020B0803030501040103"/>
                <a:sym typeface="Canva Sans Bold" panose="020B0803030501040103"/>
              </a:rPr>
              <a:t> validation of user registration workflows, ensuring data integrity, business rule compliance, and optimal user experience across all registration scenarios</a:t>
            </a:r>
            <a:r>
              <a:rPr lang="ar-EG" sz="1495" b="1">
                <a:solidFill>
                  <a:srgbClr val="013C4E"/>
                </a:solidFill>
                <a:latin typeface="Canva Sans Bold" panose="020B0803030501040103"/>
                <a:ea typeface="Canva Sans Bold" panose="020B0803030501040103"/>
                <a:cs typeface="Canva Sans Bold" panose="020B0803030501040103"/>
                <a:sym typeface="Canva Sans Bold" panose="020B0803030501040103"/>
                <a:rtl val="1"/>
              </a:rPr>
              <a:t>.</a:t>
            </a:r>
            <a:endParaRPr lang="ar-EG" sz="1495" b="1">
              <a:solidFill>
                <a:srgbClr val="013C4E"/>
              </a:solidFill>
              <a:latin typeface="Canva Sans Bold" panose="020B0803030501040103"/>
              <a:ea typeface="Canva Sans Bold" panose="020B0803030501040103"/>
              <a:cs typeface="Canva Sans Bold" panose="020B0803030501040103"/>
              <a:sym typeface="Canva Sans Bold" panose="020B0803030501040103"/>
              <a:rtl val="1"/>
            </a:endParaRPr>
          </a:p>
          <a:p>
            <a:pPr algn="ctr" rtl="1">
              <a:lnSpc>
                <a:spcPts val="2095"/>
              </a:lnSpc>
              <a:spcBef>
                <a:spcPct val="0"/>
              </a:spcBef>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2700000">
            <a:off x="12024032" y="-1558609"/>
            <a:ext cx="13906027" cy="13906027"/>
            <a:chOff x="0" y="0"/>
            <a:chExt cx="3662493" cy="3662493"/>
          </a:xfrm>
        </p:grpSpPr>
        <p:sp>
          <p:nvSpPr>
            <p:cNvPr id="4" name="Freeform 4"/>
            <p:cNvSpPr/>
            <p:nvPr/>
          </p:nvSpPr>
          <p:spPr>
            <a:xfrm>
              <a:off x="0" y="0"/>
              <a:ext cx="3662493" cy="3662493"/>
            </a:xfrm>
            <a:custGeom>
              <a:avLst/>
              <a:gdLst/>
              <a:ahLst/>
              <a:cxnLst/>
              <a:rect l="l" t="t" r="r" b="b"/>
              <a:pathLst>
                <a:path w="3662493" h="3662493">
                  <a:moveTo>
                    <a:pt x="111346" y="0"/>
                  </a:moveTo>
                  <a:lnTo>
                    <a:pt x="3551146" y="0"/>
                  </a:lnTo>
                  <a:cubicBezTo>
                    <a:pt x="3580677" y="0"/>
                    <a:pt x="3608999" y="11731"/>
                    <a:pt x="3629880" y="32613"/>
                  </a:cubicBezTo>
                  <a:cubicBezTo>
                    <a:pt x="3650762" y="53494"/>
                    <a:pt x="3662493" y="81815"/>
                    <a:pt x="3662493" y="111346"/>
                  </a:cubicBezTo>
                  <a:lnTo>
                    <a:pt x="3662493" y="3551146"/>
                  </a:lnTo>
                  <a:cubicBezTo>
                    <a:pt x="3662493" y="3612642"/>
                    <a:pt x="3612642" y="3662493"/>
                    <a:pt x="3551146" y="3662493"/>
                  </a:cubicBezTo>
                  <a:lnTo>
                    <a:pt x="111346" y="3662493"/>
                  </a:lnTo>
                  <a:cubicBezTo>
                    <a:pt x="49851" y="3662493"/>
                    <a:pt x="0" y="3612642"/>
                    <a:pt x="0" y="3551146"/>
                  </a:cubicBezTo>
                  <a:lnTo>
                    <a:pt x="0" y="111346"/>
                  </a:lnTo>
                  <a:cubicBezTo>
                    <a:pt x="0" y="49851"/>
                    <a:pt x="49851" y="0"/>
                    <a:pt x="111346" y="0"/>
                  </a:cubicBezTo>
                  <a:close/>
                </a:path>
              </a:pathLst>
            </a:custGeom>
            <a:solidFill>
              <a:srgbClr val="00A7C2"/>
            </a:solidFill>
          </p:spPr>
        </p:sp>
        <p:sp>
          <p:nvSpPr>
            <p:cNvPr id="5" name="TextBox 5"/>
            <p:cNvSpPr txBox="1"/>
            <p:nvPr/>
          </p:nvSpPr>
          <p:spPr>
            <a:xfrm>
              <a:off x="0" y="-38100"/>
              <a:ext cx="3662493" cy="3700593"/>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270372" y="0"/>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2089872" y="631708"/>
            <a:ext cx="53728" cy="537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9" name="TextBox 9"/>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0" name="AutoShape 10"/>
          <p:cNvSpPr/>
          <p:nvPr/>
        </p:nvSpPr>
        <p:spPr>
          <a:xfrm>
            <a:off x="1028700" y="9239250"/>
            <a:ext cx="2859390" cy="0"/>
          </a:xfrm>
          <a:prstGeom prst="line">
            <a:avLst/>
          </a:prstGeom>
          <a:ln w="38100" cap="flat">
            <a:solidFill>
              <a:srgbClr val="2B2B2B"/>
            </a:solidFill>
            <a:prstDash val="solid"/>
            <a:headEnd type="none" w="sm" len="sm"/>
            <a:tailEnd type="none" w="sm" len="sm"/>
          </a:ln>
        </p:spPr>
      </p:sp>
      <p:sp>
        <p:nvSpPr>
          <p:cNvPr id="11" name="AutoShape 11"/>
          <p:cNvSpPr/>
          <p:nvPr/>
        </p:nvSpPr>
        <p:spPr>
          <a:xfrm>
            <a:off x="1876783" y="3412617"/>
            <a:ext cx="951661" cy="0"/>
          </a:xfrm>
          <a:prstGeom prst="line">
            <a:avLst/>
          </a:prstGeom>
          <a:ln w="95250" cap="flat">
            <a:solidFill>
              <a:srgbClr val="00A7C2"/>
            </a:solidFill>
            <a:prstDash val="solid"/>
            <a:headEnd type="none" w="sm" len="sm"/>
            <a:tailEnd type="none" w="sm" len="sm"/>
          </a:ln>
        </p:spPr>
      </p:sp>
      <p:sp>
        <p:nvSpPr>
          <p:cNvPr id="12" name="Freeform 12"/>
          <p:cNvSpPr/>
          <p:nvPr/>
        </p:nvSpPr>
        <p:spPr>
          <a:xfrm>
            <a:off x="514922" y="1250198"/>
            <a:ext cx="16483206" cy="8804779"/>
          </a:xfrm>
          <a:custGeom>
            <a:avLst/>
            <a:gdLst/>
            <a:ahLst/>
            <a:cxnLst/>
            <a:rect l="l" t="t" r="r" b="b"/>
            <a:pathLst>
              <a:path w="16483206" h="8804779">
                <a:moveTo>
                  <a:pt x="0" y="0"/>
                </a:moveTo>
                <a:lnTo>
                  <a:pt x="16483206" y="0"/>
                </a:lnTo>
                <a:lnTo>
                  <a:pt x="16483206" y="8804779"/>
                </a:lnTo>
                <a:lnTo>
                  <a:pt x="0" y="8804779"/>
                </a:lnTo>
                <a:lnTo>
                  <a:pt x="0" y="0"/>
                </a:lnTo>
                <a:close/>
              </a:path>
            </a:pathLst>
          </a:custGeom>
          <a:blipFill>
            <a:blip r:embed="rId4"/>
            <a:stretch>
              <a:fillRect/>
            </a:stretch>
          </a:blipFill>
        </p:spPr>
      </p:sp>
      <p:sp>
        <p:nvSpPr>
          <p:cNvPr id="13" name="TextBox 13"/>
          <p:cNvSpPr txBox="1"/>
          <p:nvPr/>
        </p:nvSpPr>
        <p:spPr>
          <a:xfrm rot="5400000">
            <a:off x="15445610" y="6802984"/>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AUTOMATION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14" name="TextBox 14"/>
          <p:cNvSpPr txBox="1"/>
          <p:nvPr/>
        </p:nvSpPr>
        <p:spPr>
          <a:xfrm>
            <a:off x="514922" y="612658"/>
            <a:ext cx="18440159" cy="1256030"/>
          </a:xfrm>
          <a:prstGeom prst="rect">
            <a:avLst/>
          </a:prstGeom>
        </p:spPr>
        <p:txBody>
          <a:bodyPr lIns="0" tIns="0" rIns="0" bIns="0" rtlCol="0" anchor="t">
            <a:spAutoFit/>
          </a:bodyPr>
          <a:lstStyle/>
          <a:p>
            <a:pPr algn="l">
              <a:lnSpc>
                <a:spcPts val="4960"/>
              </a:lnSpc>
            </a:pPr>
            <a:r>
              <a:rPr lang="en-US" sz="4000" b="1">
                <a:solidFill>
                  <a:srgbClr val="013C4E"/>
                </a:solidFill>
                <a:latin typeface="Zaatar" panose="00000800000000000000"/>
                <a:ea typeface="Zaatar" panose="00000800000000000000"/>
                <a:cs typeface="Zaatar" panose="00000800000000000000"/>
                <a:sym typeface="Zaatar" panose="00000800000000000000"/>
              </a:rPr>
              <a:t>Automated Registration Test Report: Comprehensive Quality Analysis</a:t>
            </a:r>
            <a:endParaRPr lang="en-US" sz="4000"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4960"/>
              </a:lnSpc>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2700000">
            <a:off x="11334987" y="-1809513"/>
            <a:ext cx="13906027" cy="13906027"/>
            <a:chOff x="0" y="0"/>
            <a:chExt cx="3662493" cy="3662493"/>
          </a:xfrm>
        </p:grpSpPr>
        <p:sp>
          <p:nvSpPr>
            <p:cNvPr id="4" name="Freeform 4"/>
            <p:cNvSpPr/>
            <p:nvPr/>
          </p:nvSpPr>
          <p:spPr>
            <a:xfrm>
              <a:off x="0" y="0"/>
              <a:ext cx="3662493" cy="3662493"/>
            </a:xfrm>
            <a:custGeom>
              <a:avLst/>
              <a:gdLst/>
              <a:ahLst/>
              <a:cxnLst/>
              <a:rect l="l" t="t" r="r" b="b"/>
              <a:pathLst>
                <a:path w="3662493" h="3662493">
                  <a:moveTo>
                    <a:pt x="111346" y="0"/>
                  </a:moveTo>
                  <a:lnTo>
                    <a:pt x="3551146" y="0"/>
                  </a:lnTo>
                  <a:cubicBezTo>
                    <a:pt x="3580677" y="0"/>
                    <a:pt x="3608999" y="11731"/>
                    <a:pt x="3629880" y="32613"/>
                  </a:cubicBezTo>
                  <a:cubicBezTo>
                    <a:pt x="3650762" y="53494"/>
                    <a:pt x="3662493" y="81815"/>
                    <a:pt x="3662493" y="111346"/>
                  </a:cubicBezTo>
                  <a:lnTo>
                    <a:pt x="3662493" y="3551146"/>
                  </a:lnTo>
                  <a:cubicBezTo>
                    <a:pt x="3662493" y="3612642"/>
                    <a:pt x="3612642" y="3662493"/>
                    <a:pt x="3551146" y="3662493"/>
                  </a:cubicBezTo>
                  <a:lnTo>
                    <a:pt x="111346" y="3662493"/>
                  </a:lnTo>
                  <a:cubicBezTo>
                    <a:pt x="49851" y="3662493"/>
                    <a:pt x="0" y="3612642"/>
                    <a:pt x="0" y="3551146"/>
                  </a:cubicBezTo>
                  <a:lnTo>
                    <a:pt x="0" y="111346"/>
                  </a:lnTo>
                  <a:cubicBezTo>
                    <a:pt x="0" y="49851"/>
                    <a:pt x="49851" y="0"/>
                    <a:pt x="111346" y="0"/>
                  </a:cubicBezTo>
                  <a:close/>
                </a:path>
              </a:pathLst>
            </a:custGeom>
            <a:solidFill>
              <a:srgbClr val="00A7C2"/>
            </a:solidFill>
          </p:spPr>
        </p:sp>
        <p:sp>
          <p:nvSpPr>
            <p:cNvPr id="5" name="TextBox 5"/>
            <p:cNvSpPr txBox="1"/>
            <p:nvPr/>
          </p:nvSpPr>
          <p:spPr>
            <a:xfrm>
              <a:off x="0" y="-38100"/>
              <a:ext cx="3662493" cy="3700593"/>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270372" y="0"/>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2089872" y="631708"/>
            <a:ext cx="53728" cy="537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9" name="TextBox 9"/>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0" name="AutoShape 10"/>
          <p:cNvSpPr/>
          <p:nvPr/>
        </p:nvSpPr>
        <p:spPr>
          <a:xfrm>
            <a:off x="1028700" y="9239250"/>
            <a:ext cx="2859390" cy="0"/>
          </a:xfrm>
          <a:prstGeom prst="line">
            <a:avLst/>
          </a:prstGeom>
          <a:ln w="38100" cap="flat">
            <a:solidFill>
              <a:srgbClr val="2B2B2B"/>
            </a:solidFill>
            <a:prstDash val="solid"/>
            <a:headEnd type="none" w="sm" len="sm"/>
            <a:tailEnd type="none" w="sm" len="sm"/>
          </a:ln>
        </p:spPr>
      </p:sp>
      <p:sp>
        <p:nvSpPr>
          <p:cNvPr id="11" name="AutoShape 11"/>
          <p:cNvSpPr/>
          <p:nvPr/>
        </p:nvSpPr>
        <p:spPr>
          <a:xfrm>
            <a:off x="1821409" y="2695748"/>
            <a:ext cx="951661" cy="0"/>
          </a:xfrm>
          <a:prstGeom prst="line">
            <a:avLst/>
          </a:prstGeom>
          <a:ln w="95250" cap="flat">
            <a:solidFill>
              <a:srgbClr val="00A7C2"/>
            </a:solidFill>
            <a:prstDash val="solid"/>
            <a:headEnd type="none" w="sm" len="sm"/>
            <a:tailEnd type="none" w="sm" len="sm"/>
          </a:ln>
        </p:spPr>
      </p:sp>
      <p:sp>
        <p:nvSpPr>
          <p:cNvPr id="12" name="Freeform 12"/>
          <p:cNvSpPr/>
          <p:nvPr/>
        </p:nvSpPr>
        <p:spPr>
          <a:xfrm>
            <a:off x="5585475" y="0"/>
            <a:ext cx="12465604" cy="10273850"/>
          </a:xfrm>
          <a:custGeom>
            <a:avLst/>
            <a:gdLst/>
            <a:ahLst/>
            <a:cxnLst/>
            <a:rect l="l" t="t" r="r" b="b"/>
            <a:pathLst>
              <a:path w="12465604" h="10273850">
                <a:moveTo>
                  <a:pt x="0" y="0"/>
                </a:moveTo>
                <a:lnTo>
                  <a:pt x="12465604" y="0"/>
                </a:lnTo>
                <a:lnTo>
                  <a:pt x="12465604" y="10273850"/>
                </a:lnTo>
                <a:lnTo>
                  <a:pt x="0" y="10273850"/>
                </a:lnTo>
                <a:lnTo>
                  <a:pt x="0" y="0"/>
                </a:lnTo>
                <a:close/>
              </a:path>
            </a:pathLst>
          </a:custGeom>
          <a:blipFill>
            <a:blip r:embed="rId4"/>
            <a:stretch>
              <a:fillRect/>
            </a:stretch>
          </a:blipFill>
        </p:spPr>
      </p:sp>
      <p:sp>
        <p:nvSpPr>
          <p:cNvPr id="13" name="TextBox 13"/>
          <p:cNvSpPr txBox="1"/>
          <p:nvPr/>
        </p:nvSpPr>
        <p:spPr>
          <a:xfrm>
            <a:off x="514922" y="9511665"/>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AUTOMATION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14" name="TextBox 14"/>
          <p:cNvSpPr txBox="1"/>
          <p:nvPr/>
        </p:nvSpPr>
        <p:spPr>
          <a:xfrm>
            <a:off x="514922" y="612658"/>
            <a:ext cx="5070552" cy="2626614"/>
          </a:xfrm>
          <a:prstGeom prst="rect">
            <a:avLst/>
          </a:prstGeom>
        </p:spPr>
        <p:txBody>
          <a:bodyPr lIns="0" tIns="0" rIns="0" bIns="0" rtlCol="0" anchor="t">
            <a:spAutoFit/>
          </a:bodyPr>
          <a:lstStyle/>
          <a:p>
            <a:pPr algn="l">
              <a:lnSpc>
                <a:spcPts val="5210"/>
              </a:lnSpc>
            </a:pPr>
            <a:r>
              <a:rPr lang="en-US" sz="4200" b="1">
                <a:solidFill>
                  <a:srgbClr val="013C4E"/>
                </a:solidFill>
                <a:latin typeface="Zaatar" panose="00000800000000000000"/>
                <a:ea typeface="Zaatar" panose="00000800000000000000"/>
                <a:cs typeface="Zaatar" panose="00000800000000000000"/>
                <a:sym typeface="Zaatar" panose="00000800000000000000"/>
              </a:rPr>
              <a:t>Automated Title Validation Testing Framework</a:t>
            </a:r>
            <a:endParaRPr lang="en-US" sz="4200"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5210"/>
              </a:lnSpc>
            </a:pPr>
          </a:p>
        </p:txBody>
      </p:sp>
      <p:sp>
        <p:nvSpPr>
          <p:cNvPr id="15" name="TextBox 15"/>
          <p:cNvSpPr txBox="1"/>
          <p:nvPr/>
        </p:nvSpPr>
        <p:spPr>
          <a:xfrm>
            <a:off x="270372" y="3163072"/>
            <a:ext cx="4661520" cy="5214265"/>
          </a:xfrm>
          <a:prstGeom prst="rect">
            <a:avLst/>
          </a:prstGeom>
        </p:spPr>
        <p:txBody>
          <a:bodyPr lIns="0" tIns="0" rIns="0" bIns="0" rtlCol="0" anchor="t">
            <a:spAutoFit/>
          </a:bodyPr>
          <a:lstStyle/>
          <a:p>
            <a:pPr algn="just">
              <a:lnSpc>
                <a:spcPts val="2975"/>
              </a:lnSpc>
            </a:pPr>
            <a:r>
              <a:rPr lang="en-US" sz="1815" b="1">
                <a:solidFill>
                  <a:srgbClr val="013C4E"/>
                </a:solidFill>
                <a:latin typeface="Zaatar" panose="00000800000000000000"/>
                <a:ea typeface="Zaatar" panose="00000800000000000000"/>
                <a:cs typeface="Zaatar" panose="00000800000000000000"/>
                <a:sym typeface="Zaatar" panose="00000800000000000000"/>
              </a:rPr>
              <a:t>Title</a:t>
            </a:r>
            <a:r>
              <a:rPr lang="en-US" sz="1815" b="1">
                <a:solidFill>
                  <a:srgbClr val="013C4E"/>
                </a:solidFill>
                <a:latin typeface="Zaatar" panose="00000800000000000000"/>
                <a:ea typeface="Zaatar" panose="00000800000000000000"/>
                <a:cs typeface="Zaatar" panose="00000800000000000000"/>
                <a:sym typeface="Zaatar" panose="00000800000000000000"/>
              </a:rPr>
              <a:t> Validation Testing ensures that web pages display correct, dynamic, and contextually appropriate titles across the entire application. Our automated framework validates:</a:t>
            </a:r>
            <a:endParaRPr lang="en-US" sz="1815" b="1">
              <a:solidFill>
                <a:srgbClr val="013C4E"/>
              </a:solidFill>
              <a:latin typeface="Zaatar" panose="00000800000000000000"/>
              <a:ea typeface="Zaatar" panose="00000800000000000000"/>
              <a:cs typeface="Zaatar" panose="00000800000000000000"/>
              <a:sym typeface="Zaatar" panose="00000800000000000000"/>
            </a:endParaRPr>
          </a:p>
          <a:p>
            <a:pPr marL="391795" lvl="1" indent="-195580" algn="just">
              <a:lnSpc>
                <a:spcPts val="2975"/>
              </a:lnSpc>
              <a:buFont typeface="Arial" panose="020B0604020202020204"/>
              <a:buChar char="•"/>
            </a:pPr>
            <a:r>
              <a:rPr lang="en-US" sz="1815" b="1">
                <a:solidFill>
                  <a:srgbClr val="013C4E"/>
                </a:solidFill>
                <a:latin typeface="Zaatar" panose="00000800000000000000"/>
                <a:ea typeface="Zaatar" panose="00000800000000000000"/>
                <a:cs typeface="Zaatar" panose="00000800000000000000"/>
                <a:sym typeface="Zaatar" panose="00000800000000000000"/>
              </a:rPr>
              <a:t>Page title accuracy per business requirements</a:t>
            </a:r>
            <a:endParaRPr lang="en-US" sz="1815" b="1">
              <a:solidFill>
                <a:srgbClr val="013C4E"/>
              </a:solidFill>
              <a:latin typeface="Zaatar" panose="00000800000000000000"/>
              <a:ea typeface="Zaatar" panose="00000800000000000000"/>
              <a:cs typeface="Zaatar" panose="00000800000000000000"/>
              <a:sym typeface="Zaatar" panose="00000800000000000000"/>
            </a:endParaRPr>
          </a:p>
          <a:p>
            <a:pPr marL="391795" lvl="1" indent="-195580" algn="just">
              <a:lnSpc>
                <a:spcPts val="2975"/>
              </a:lnSpc>
              <a:buFont typeface="Arial" panose="020B0604020202020204"/>
              <a:buChar char="•"/>
            </a:pPr>
            <a:r>
              <a:rPr lang="en-US" sz="1815" b="1">
                <a:solidFill>
                  <a:srgbClr val="013C4E"/>
                </a:solidFill>
                <a:latin typeface="Zaatar" panose="00000800000000000000"/>
                <a:ea typeface="Zaatar" panose="00000800000000000000"/>
                <a:cs typeface="Zaatar" panose="00000800000000000000"/>
                <a:sym typeface="Zaatar" panose="00000800000000000000"/>
              </a:rPr>
              <a:t>Dynamic title updates (based on user actions/content)</a:t>
            </a:r>
            <a:endParaRPr lang="en-US" sz="1815" b="1">
              <a:solidFill>
                <a:srgbClr val="013C4E"/>
              </a:solidFill>
              <a:latin typeface="Zaatar" panose="00000800000000000000"/>
              <a:ea typeface="Zaatar" panose="00000800000000000000"/>
              <a:cs typeface="Zaatar" panose="00000800000000000000"/>
              <a:sym typeface="Zaatar" panose="00000800000000000000"/>
            </a:endParaRPr>
          </a:p>
          <a:p>
            <a:pPr marL="391795" lvl="1" indent="-195580" algn="just">
              <a:lnSpc>
                <a:spcPts val="2975"/>
              </a:lnSpc>
              <a:buFont typeface="Arial" panose="020B0604020202020204"/>
              <a:buChar char="•"/>
            </a:pPr>
            <a:r>
              <a:rPr lang="en-US" sz="1815" b="1">
                <a:solidFill>
                  <a:srgbClr val="013C4E"/>
                </a:solidFill>
                <a:latin typeface="Zaatar" panose="00000800000000000000"/>
                <a:ea typeface="Zaatar" panose="00000800000000000000"/>
                <a:cs typeface="Zaatar" panose="00000800000000000000"/>
                <a:sym typeface="Zaatar" panose="00000800000000000000"/>
              </a:rPr>
              <a:t>SEO compliance and formatting standards</a:t>
            </a:r>
            <a:endParaRPr lang="en-US" sz="1815" b="1">
              <a:solidFill>
                <a:srgbClr val="013C4E"/>
              </a:solidFill>
              <a:latin typeface="Zaatar" panose="00000800000000000000"/>
              <a:ea typeface="Zaatar" panose="00000800000000000000"/>
              <a:cs typeface="Zaatar" panose="00000800000000000000"/>
              <a:sym typeface="Zaatar" panose="00000800000000000000"/>
            </a:endParaRPr>
          </a:p>
          <a:p>
            <a:pPr marL="391795" lvl="1" indent="-195580" algn="just">
              <a:lnSpc>
                <a:spcPts val="2975"/>
              </a:lnSpc>
              <a:buFont typeface="Arial" panose="020B0604020202020204"/>
              <a:buChar char="•"/>
            </a:pPr>
            <a:r>
              <a:rPr lang="en-US" sz="1815" b="1">
                <a:solidFill>
                  <a:srgbClr val="013C4E"/>
                </a:solidFill>
                <a:latin typeface="Zaatar" panose="00000800000000000000"/>
                <a:ea typeface="Zaatar" panose="00000800000000000000"/>
                <a:cs typeface="Zaatar" panose="00000800000000000000"/>
                <a:sym typeface="Zaatar" panose="00000800000000000000"/>
              </a:rPr>
              <a:t>Multi-language title rendering</a:t>
            </a:r>
            <a:endParaRPr lang="en-US" sz="1815" b="1">
              <a:solidFill>
                <a:srgbClr val="013C4E"/>
              </a:solidFill>
              <a:latin typeface="Zaatar" panose="00000800000000000000"/>
              <a:ea typeface="Zaatar" panose="00000800000000000000"/>
              <a:cs typeface="Zaatar" panose="00000800000000000000"/>
              <a:sym typeface="Zaatar" panose="00000800000000000000"/>
            </a:endParaRPr>
          </a:p>
          <a:p>
            <a:pPr marL="391795" lvl="1" indent="-195580" algn="just">
              <a:lnSpc>
                <a:spcPts val="2975"/>
              </a:lnSpc>
              <a:buFont typeface="Arial" panose="020B0604020202020204"/>
              <a:buChar char="•"/>
            </a:pPr>
            <a:r>
              <a:rPr lang="en-US" sz="1815" b="1">
                <a:solidFill>
                  <a:srgbClr val="013C4E"/>
                </a:solidFill>
                <a:latin typeface="Zaatar" panose="00000800000000000000"/>
                <a:ea typeface="Zaatar" panose="00000800000000000000"/>
                <a:cs typeface="Zaatar" panose="00000800000000000000"/>
                <a:sym typeface="Zaatar" panose="00000800000000000000"/>
              </a:rPr>
              <a:t>Browsertab/window title consistency</a:t>
            </a:r>
            <a:endParaRPr lang="en-US" sz="1815" b="1">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2975"/>
              </a:lnSpc>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7535774" y="-1759"/>
            <a:ext cx="15026350" cy="10287000"/>
            <a:chOff x="0" y="0"/>
            <a:chExt cx="603927" cy="413447"/>
          </a:xfrm>
        </p:grpSpPr>
        <p:sp>
          <p:nvSpPr>
            <p:cNvPr id="4" name="Freeform 4"/>
            <p:cNvSpPr/>
            <p:nvPr/>
          </p:nvSpPr>
          <p:spPr>
            <a:xfrm>
              <a:off x="0" y="0"/>
              <a:ext cx="603927" cy="413447"/>
            </a:xfrm>
            <a:custGeom>
              <a:avLst/>
              <a:gdLst/>
              <a:ahLst/>
              <a:cxnLst/>
              <a:rect l="l" t="t" r="r" b="b"/>
              <a:pathLst>
                <a:path w="603927" h="413447">
                  <a:moveTo>
                    <a:pt x="400727" y="0"/>
                  </a:moveTo>
                  <a:lnTo>
                    <a:pt x="0" y="0"/>
                  </a:lnTo>
                  <a:lnTo>
                    <a:pt x="203200" y="413447"/>
                  </a:lnTo>
                  <a:lnTo>
                    <a:pt x="603927" y="413447"/>
                  </a:lnTo>
                  <a:lnTo>
                    <a:pt x="400727" y="0"/>
                  </a:lnTo>
                  <a:close/>
                </a:path>
              </a:pathLst>
            </a:custGeom>
            <a:blipFill>
              <a:blip r:embed="rId2"/>
              <a:stretch>
                <a:fillRect t="-23035" b="-23035"/>
              </a:stretch>
            </a:blipFill>
          </p:spPr>
        </p:sp>
      </p:grpSp>
      <p:grpSp>
        <p:nvGrpSpPr>
          <p:cNvPr id="5" name="Group 5"/>
          <p:cNvGrpSpPr/>
          <p:nvPr/>
        </p:nvGrpSpPr>
        <p:grpSpPr>
          <a:xfrm rot="-1812000">
            <a:off x="9758558" y="-1163439"/>
            <a:ext cx="796197" cy="12613879"/>
            <a:chOff x="0" y="0"/>
            <a:chExt cx="209698" cy="3322174"/>
          </a:xfrm>
        </p:grpSpPr>
        <p:sp>
          <p:nvSpPr>
            <p:cNvPr id="6" name="Freeform 6"/>
            <p:cNvSpPr/>
            <p:nvPr/>
          </p:nvSpPr>
          <p:spPr>
            <a:xfrm>
              <a:off x="0" y="0"/>
              <a:ext cx="209698" cy="3322174"/>
            </a:xfrm>
            <a:custGeom>
              <a:avLst/>
              <a:gdLst/>
              <a:ahLst/>
              <a:cxnLst/>
              <a:rect l="l" t="t" r="r" b="b"/>
              <a:pathLst>
                <a:path w="209698" h="3322174">
                  <a:moveTo>
                    <a:pt x="0" y="0"/>
                  </a:moveTo>
                  <a:lnTo>
                    <a:pt x="209698" y="0"/>
                  </a:lnTo>
                  <a:lnTo>
                    <a:pt x="209698" y="3322174"/>
                  </a:lnTo>
                  <a:lnTo>
                    <a:pt x="0" y="3322174"/>
                  </a:lnTo>
                  <a:close/>
                </a:path>
              </a:pathLst>
            </a:custGeom>
            <a:solidFill>
              <a:srgbClr val="00A7C2"/>
            </a:solidFill>
          </p:spPr>
        </p:sp>
        <p:sp>
          <p:nvSpPr>
            <p:cNvPr id="7" name="TextBox 7"/>
            <p:cNvSpPr txBox="1"/>
            <p:nvPr/>
          </p:nvSpPr>
          <p:spPr>
            <a:xfrm>
              <a:off x="0" y="-38100"/>
              <a:ext cx="209698" cy="3360274"/>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7846024" y="6046904"/>
            <a:ext cx="5051387" cy="4339902"/>
            <a:chOff x="0" y="0"/>
            <a:chExt cx="812800" cy="698318"/>
          </a:xfrm>
        </p:grpSpPr>
        <p:sp>
          <p:nvSpPr>
            <p:cNvPr id="9" name="Freeform 9"/>
            <p:cNvSpPr/>
            <p:nvPr/>
          </p:nvSpPr>
          <p:spPr>
            <a:xfrm>
              <a:off x="0" y="0"/>
              <a:ext cx="812800" cy="698318"/>
            </a:xfrm>
            <a:custGeom>
              <a:avLst/>
              <a:gdLst/>
              <a:ahLst/>
              <a:cxnLst/>
              <a:rect l="l" t="t" r="r" b="b"/>
              <a:pathLst>
                <a:path w="812800" h="698318">
                  <a:moveTo>
                    <a:pt x="406400" y="0"/>
                  </a:moveTo>
                  <a:lnTo>
                    <a:pt x="812800" y="698318"/>
                  </a:lnTo>
                  <a:lnTo>
                    <a:pt x="0" y="698318"/>
                  </a:lnTo>
                  <a:lnTo>
                    <a:pt x="406400" y="0"/>
                  </a:lnTo>
                  <a:close/>
                </a:path>
              </a:pathLst>
            </a:custGeom>
            <a:solidFill>
              <a:srgbClr val="01758C"/>
            </a:solidFill>
          </p:spPr>
        </p:sp>
        <p:sp>
          <p:nvSpPr>
            <p:cNvPr id="10" name="TextBox 10"/>
            <p:cNvSpPr txBox="1"/>
            <p:nvPr/>
          </p:nvSpPr>
          <p:spPr>
            <a:xfrm>
              <a:off x="127000" y="286119"/>
              <a:ext cx="558800" cy="362319"/>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14922" y="423853"/>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rot="0">
            <a:off x="2089872" y="631708"/>
            <a:ext cx="53728" cy="5372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14" name="TextBox 14"/>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5" name="AutoShape 15"/>
          <p:cNvSpPr/>
          <p:nvPr/>
        </p:nvSpPr>
        <p:spPr>
          <a:xfrm>
            <a:off x="1085850" y="2942273"/>
            <a:ext cx="4930545" cy="0"/>
          </a:xfrm>
          <a:prstGeom prst="line">
            <a:avLst/>
          </a:prstGeom>
          <a:ln w="95250" cap="flat">
            <a:solidFill>
              <a:srgbClr val="00A7C2"/>
            </a:solidFill>
            <a:prstDash val="solid"/>
            <a:headEnd type="none" w="sm" len="sm"/>
            <a:tailEnd type="none" w="sm" len="sm"/>
          </a:ln>
        </p:spPr>
      </p:sp>
      <p:sp>
        <p:nvSpPr>
          <p:cNvPr id="16" name="TextBox 16"/>
          <p:cNvSpPr txBox="1"/>
          <p:nvPr/>
        </p:nvSpPr>
        <p:spPr>
          <a:xfrm>
            <a:off x="-215061" y="3283916"/>
            <a:ext cx="8712441" cy="5430726"/>
          </a:xfrm>
          <a:prstGeom prst="rect">
            <a:avLst/>
          </a:prstGeom>
        </p:spPr>
        <p:txBody>
          <a:bodyPr lIns="0" tIns="0" rIns="0" bIns="0" rtlCol="0" anchor="t">
            <a:spAutoFit/>
          </a:bodyPr>
          <a:lstStyle/>
          <a:p>
            <a:pPr marL="475615" lvl="1" indent="-238125" algn="just">
              <a:lnSpc>
                <a:spcPts val="3615"/>
              </a:lnSpc>
              <a:buFont typeface="Arial" panose="020B0604020202020204"/>
              <a:buChar char="•"/>
            </a:pPr>
            <a:r>
              <a:rPr lang="en-US" sz="2205">
                <a:solidFill>
                  <a:srgbClr val="013C4E"/>
                </a:solidFill>
                <a:latin typeface="Zaatar" panose="00000800000000000000"/>
                <a:ea typeface="Zaatar" panose="00000800000000000000"/>
                <a:cs typeface="Zaatar" panose="00000800000000000000"/>
                <a:sym typeface="Zaatar" panose="00000800000000000000"/>
              </a:rPr>
              <a:t>API Testing is the critical discipline of validating these hidden engines of functionality. It's where we ensure that:</a:t>
            </a:r>
            <a:endParaRPr lang="en-US" sz="2205">
              <a:solidFill>
                <a:srgbClr val="013C4E"/>
              </a:solidFill>
              <a:latin typeface="Zaatar" panose="00000800000000000000"/>
              <a:ea typeface="Zaatar" panose="00000800000000000000"/>
              <a:cs typeface="Zaatar" panose="00000800000000000000"/>
              <a:sym typeface="Zaatar" panose="00000800000000000000"/>
            </a:endParaRPr>
          </a:p>
          <a:p>
            <a:pPr marL="475615" lvl="1" indent="-238125" algn="just">
              <a:lnSpc>
                <a:spcPts val="3615"/>
              </a:lnSpc>
              <a:buFont typeface="Arial" panose="020B0604020202020204"/>
              <a:buChar char="•"/>
            </a:pPr>
            <a:r>
              <a:rPr lang="en-US" sz="2205">
                <a:solidFill>
                  <a:srgbClr val="013C4E"/>
                </a:solidFill>
                <a:latin typeface="Zaatar" panose="00000800000000000000"/>
                <a:ea typeface="Zaatar" panose="00000800000000000000"/>
                <a:cs typeface="Zaatar" panose="00000800000000000000"/>
                <a:sym typeface="Zaatar" panose="00000800000000000000"/>
              </a:rPr>
              <a:t>Services communicate flawlessly—sending the right data, to the right place, at the right time</a:t>
            </a:r>
            <a:endParaRPr lang="en-US" sz="2205">
              <a:solidFill>
                <a:srgbClr val="013C4E"/>
              </a:solidFill>
              <a:latin typeface="Zaatar" panose="00000800000000000000"/>
              <a:ea typeface="Zaatar" panose="00000800000000000000"/>
              <a:cs typeface="Zaatar" panose="00000800000000000000"/>
              <a:sym typeface="Zaatar" panose="00000800000000000000"/>
            </a:endParaRPr>
          </a:p>
          <a:p>
            <a:pPr marL="475615" lvl="1" indent="-238125" algn="just">
              <a:lnSpc>
                <a:spcPts val="3615"/>
              </a:lnSpc>
              <a:buFont typeface="Arial" panose="020B0604020202020204"/>
              <a:buChar char="•"/>
            </a:pPr>
            <a:r>
              <a:rPr lang="en-US" sz="2205">
                <a:solidFill>
                  <a:srgbClr val="013C4E"/>
                </a:solidFill>
                <a:latin typeface="Zaatar" panose="00000800000000000000"/>
                <a:ea typeface="Zaatar" panose="00000800000000000000"/>
                <a:cs typeface="Zaatar" panose="00000800000000000000"/>
                <a:sym typeface="Zaatar" panose="00000800000000000000"/>
              </a:rPr>
              <a:t>Business rules are enforced at the system's core, not just the surface</a:t>
            </a:r>
            <a:endParaRPr lang="en-US" sz="2205">
              <a:solidFill>
                <a:srgbClr val="013C4E"/>
              </a:solidFill>
              <a:latin typeface="Zaatar" panose="00000800000000000000"/>
              <a:ea typeface="Zaatar" panose="00000800000000000000"/>
              <a:cs typeface="Zaatar" panose="00000800000000000000"/>
              <a:sym typeface="Zaatar" panose="00000800000000000000"/>
            </a:endParaRPr>
          </a:p>
          <a:p>
            <a:pPr marL="475615" lvl="1" indent="-238125" algn="just">
              <a:lnSpc>
                <a:spcPts val="3615"/>
              </a:lnSpc>
              <a:buFont typeface="Arial" panose="020B0604020202020204"/>
              <a:buChar char="•"/>
            </a:pPr>
            <a:r>
              <a:rPr lang="en-US" sz="2205">
                <a:solidFill>
                  <a:srgbClr val="013C4E"/>
                </a:solidFill>
                <a:latin typeface="Zaatar" panose="00000800000000000000"/>
                <a:ea typeface="Zaatar" panose="00000800000000000000"/>
                <a:cs typeface="Zaatar" panose="00000800000000000000"/>
                <a:sym typeface="Zaatar" panose="00000800000000000000"/>
              </a:rPr>
              <a:t>Performance and security are baked into the foundational architecture</a:t>
            </a:r>
            <a:endParaRPr lang="en-US" sz="2205">
              <a:solidFill>
                <a:srgbClr val="013C4E"/>
              </a:solidFill>
              <a:latin typeface="Zaatar" panose="00000800000000000000"/>
              <a:ea typeface="Zaatar" panose="00000800000000000000"/>
              <a:cs typeface="Zaatar" panose="00000800000000000000"/>
              <a:sym typeface="Zaatar" panose="00000800000000000000"/>
            </a:endParaRPr>
          </a:p>
          <a:p>
            <a:pPr marL="475615" lvl="1" indent="-238125" algn="just">
              <a:lnSpc>
                <a:spcPts val="3615"/>
              </a:lnSpc>
              <a:buFont typeface="Arial" panose="020B0604020202020204"/>
              <a:buChar char="•"/>
            </a:pPr>
            <a:r>
              <a:rPr lang="en-US" sz="2205">
                <a:solidFill>
                  <a:srgbClr val="013C4E"/>
                </a:solidFill>
                <a:latin typeface="Zaatar" panose="00000800000000000000"/>
                <a:ea typeface="Zaatar" panose="00000800000000000000"/>
                <a:cs typeface="Zaatar" panose="00000800000000000000"/>
                <a:sym typeface="Zaatar" panose="00000800000000000000"/>
              </a:rPr>
              <a:t>Third-party integrations work reliably, extending our capabilities</a:t>
            </a:r>
            <a:endParaRPr lang="en-US" sz="2205">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3615"/>
              </a:lnSpc>
            </a:pPr>
          </a:p>
          <a:p>
            <a:pPr algn="just">
              <a:lnSpc>
                <a:spcPts val="3615"/>
              </a:lnSpc>
            </a:pPr>
          </a:p>
        </p:txBody>
      </p:sp>
      <p:sp>
        <p:nvSpPr>
          <p:cNvPr id="17" name="TextBox 17"/>
          <p:cNvSpPr txBox="1"/>
          <p:nvPr/>
        </p:nvSpPr>
        <p:spPr>
          <a:xfrm>
            <a:off x="0" y="1557508"/>
            <a:ext cx="7380059" cy="1821658"/>
          </a:xfrm>
          <a:prstGeom prst="rect">
            <a:avLst/>
          </a:prstGeom>
        </p:spPr>
        <p:txBody>
          <a:bodyPr lIns="0" tIns="0" rIns="0" bIns="0" rtlCol="0" anchor="t">
            <a:spAutoFit/>
          </a:bodyPr>
          <a:lstStyle/>
          <a:p>
            <a:pPr algn="ctr" rtl="1">
              <a:lnSpc>
                <a:spcPts val="4880"/>
              </a:lnSpc>
              <a:spcBef>
                <a:spcPct val="0"/>
              </a:spcBef>
            </a:pPr>
            <a:r>
              <a:rPr lang="en-US" sz="3485" b="1">
                <a:solidFill>
                  <a:srgbClr val="013C4E"/>
                </a:solidFill>
                <a:latin typeface="Canva Sans Bold" panose="020B0803030501040103"/>
                <a:ea typeface="Canva Sans Bold" panose="020B0803030501040103"/>
                <a:cs typeface="Canva Sans Bold" panose="020B0803030501040103"/>
                <a:sym typeface="Canva Sans Bold" panose="020B0803030501040103"/>
              </a:rPr>
              <a:t>API Testing: The Backbone</a:t>
            </a:r>
            <a:r>
              <a:rPr lang="en-US" sz="3485" b="1">
                <a:solidFill>
                  <a:srgbClr val="013C4E"/>
                </a:solidFill>
                <a:latin typeface="Canva Sans Bold" panose="020B0803030501040103"/>
                <a:ea typeface="Canva Sans Bold" panose="020B0803030501040103"/>
                <a:cs typeface="Canva Sans Bold" panose="020B0803030501040103"/>
                <a:sym typeface="Canva Sans Bold" panose="020B0803030501040103"/>
              </a:rPr>
              <a:t> of Digital Reliability</a:t>
            </a:r>
            <a:endParaRPr lang="en-US" sz="3485" b="1">
              <a:solidFill>
                <a:srgbClr val="013C4E"/>
              </a:solidFill>
              <a:latin typeface="Canva Sans Bold" panose="020B0803030501040103"/>
              <a:ea typeface="Canva Sans Bold" panose="020B0803030501040103"/>
              <a:cs typeface="Canva Sans Bold" panose="020B0803030501040103"/>
              <a:sym typeface="Canva Sans Bold" panose="020B0803030501040103"/>
            </a:endParaRPr>
          </a:p>
          <a:p>
            <a:pPr algn="ctr" rtl="1">
              <a:lnSpc>
                <a:spcPts val="4880"/>
              </a:lnSpc>
              <a:spcBef>
                <a:spcPct val="0"/>
              </a:spcBef>
            </a:p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2700000">
            <a:off x="11334987" y="-1809513"/>
            <a:ext cx="13906027" cy="13906027"/>
            <a:chOff x="0" y="0"/>
            <a:chExt cx="3662493" cy="3662493"/>
          </a:xfrm>
        </p:grpSpPr>
        <p:sp>
          <p:nvSpPr>
            <p:cNvPr id="4" name="Freeform 4"/>
            <p:cNvSpPr/>
            <p:nvPr/>
          </p:nvSpPr>
          <p:spPr>
            <a:xfrm>
              <a:off x="0" y="0"/>
              <a:ext cx="3662493" cy="3662493"/>
            </a:xfrm>
            <a:custGeom>
              <a:avLst/>
              <a:gdLst/>
              <a:ahLst/>
              <a:cxnLst/>
              <a:rect l="l" t="t" r="r" b="b"/>
              <a:pathLst>
                <a:path w="3662493" h="3662493">
                  <a:moveTo>
                    <a:pt x="111346" y="0"/>
                  </a:moveTo>
                  <a:lnTo>
                    <a:pt x="3551146" y="0"/>
                  </a:lnTo>
                  <a:cubicBezTo>
                    <a:pt x="3580677" y="0"/>
                    <a:pt x="3608999" y="11731"/>
                    <a:pt x="3629880" y="32613"/>
                  </a:cubicBezTo>
                  <a:cubicBezTo>
                    <a:pt x="3650762" y="53494"/>
                    <a:pt x="3662493" y="81815"/>
                    <a:pt x="3662493" y="111346"/>
                  </a:cubicBezTo>
                  <a:lnTo>
                    <a:pt x="3662493" y="3551146"/>
                  </a:lnTo>
                  <a:cubicBezTo>
                    <a:pt x="3662493" y="3612642"/>
                    <a:pt x="3612642" y="3662493"/>
                    <a:pt x="3551146" y="3662493"/>
                  </a:cubicBezTo>
                  <a:lnTo>
                    <a:pt x="111346" y="3662493"/>
                  </a:lnTo>
                  <a:cubicBezTo>
                    <a:pt x="49851" y="3662493"/>
                    <a:pt x="0" y="3612642"/>
                    <a:pt x="0" y="3551146"/>
                  </a:cubicBezTo>
                  <a:lnTo>
                    <a:pt x="0" y="111346"/>
                  </a:lnTo>
                  <a:cubicBezTo>
                    <a:pt x="0" y="49851"/>
                    <a:pt x="49851" y="0"/>
                    <a:pt x="111346" y="0"/>
                  </a:cubicBezTo>
                  <a:close/>
                </a:path>
              </a:pathLst>
            </a:custGeom>
            <a:solidFill>
              <a:srgbClr val="00A7C2"/>
            </a:solidFill>
          </p:spPr>
        </p:sp>
        <p:sp>
          <p:nvSpPr>
            <p:cNvPr id="5" name="TextBox 5"/>
            <p:cNvSpPr txBox="1"/>
            <p:nvPr/>
          </p:nvSpPr>
          <p:spPr>
            <a:xfrm>
              <a:off x="0" y="-38100"/>
              <a:ext cx="3662493" cy="3700593"/>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270372" y="0"/>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2089872" y="631708"/>
            <a:ext cx="53728" cy="537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9" name="TextBox 9"/>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0" name="AutoShape 10"/>
          <p:cNvSpPr/>
          <p:nvPr/>
        </p:nvSpPr>
        <p:spPr>
          <a:xfrm>
            <a:off x="1028700" y="9239250"/>
            <a:ext cx="2859390" cy="0"/>
          </a:xfrm>
          <a:prstGeom prst="line">
            <a:avLst/>
          </a:prstGeom>
          <a:ln w="38100" cap="flat">
            <a:solidFill>
              <a:srgbClr val="2B2B2B"/>
            </a:solidFill>
            <a:prstDash val="solid"/>
            <a:headEnd type="none" w="sm" len="sm"/>
            <a:tailEnd type="none" w="sm" len="sm"/>
          </a:ln>
        </p:spPr>
      </p:sp>
      <p:sp>
        <p:nvSpPr>
          <p:cNvPr id="11" name="AutoShape 11"/>
          <p:cNvSpPr/>
          <p:nvPr/>
        </p:nvSpPr>
        <p:spPr>
          <a:xfrm>
            <a:off x="5031219" y="1722882"/>
            <a:ext cx="951661" cy="0"/>
          </a:xfrm>
          <a:prstGeom prst="line">
            <a:avLst/>
          </a:prstGeom>
          <a:ln w="95250" cap="flat">
            <a:solidFill>
              <a:srgbClr val="00A7C2"/>
            </a:solidFill>
            <a:prstDash val="solid"/>
            <a:headEnd type="none" w="sm" len="sm"/>
            <a:tailEnd type="none" w="sm" len="sm"/>
          </a:ln>
        </p:spPr>
      </p:sp>
      <p:sp>
        <p:nvSpPr>
          <p:cNvPr id="12" name="Freeform 12"/>
          <p:cNvSpPr/>
          <p:nvPr/>
        </p:nvSpPr>
        <p:spPr>
          <a:xfrm>
            <a:off x="0" y="4542079"/>
            <a:ext cx="18288000" cy="3007895"/>
          </a:xfrm>
          <a:custGeom>
            <a:avLst/>
            <a:gdLst/>
            <a:ahLst/>
            <a:cxnLst/>
            <a:rect l="l" t="t" r="r" b="b"/>
            <a:pathLst>
              <a:path w="18288000" h="3007895">
                <a:moveTo>
                  <a:pt x="0" y="0"/>
                </a:moveTo>
                <a:lnTo>
                  <a:pt x="18288000" y="0"/>
                </a:lnTo>
                <a:lnTo>
                  <a:pt x="18288000" y="3007895"/>
                </a:lnTo>
                <a:lnTo>
                  <a:pt x="0" y="3007895"/>
                </a:lnTo>
                <a:lnTo>
                  <a:pt x="0" y="0"/>
                </a:lnTo>
                <a:close/>
              </a:path>
            </a:pathLst>
          </a:custGeom>
          <a:blipFill>
            <a:blip r:embed="rId4"/>
            <a:stretch>
              <a:fillRect/>
            </a:stretch>
          </a:blipFill>
        </p:spPr>
      </p:sp>
      <p:sp>
        <p:nvSpPr>
          <p:cNvPr id="13" name="TextBox 13"/>
          <p:cNvSpPr txBox="1"/>
          <p:nvPr/>
        </p:nvSpPr>
        <p:spPr>
          <a:xfrm>
            <a:off x="514922" y="9511665"/>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API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14" name="TextBox 14"/>
          <p:cNvSpPr txBox="1"/>
          <p:nvPr/>
        </p:nvSpPr>
        <p:spPr>
          <a:xfrm>
            <a:off x="1389652" y="1009650"/>
            <a:ext cx="11450687" cy="1312164"/>
          </a:xfrm>
          <a:prstGeom prst="rect">
            <a:avLst/>
          </a:prstGeom>
        </p:spPr>
        <p:txBody>
          <a:bodyPr lIns="0" tIns="0" rIns="0" bIns="0" rtlCol="0" anchor="t">
            <a:spAutoFit/>
          </a:bodyPr>
          <a:lstStyle/>
          <a:p>
            <a:pPr algn="l">
              <a:lnSpc>
                <a:spcPts val="5210"/>
              </a:lnSpc>
            </a:pPr>
            <a:r>
              <a:rPr lang="en-US" sz="4200" b="1">
                <a:solidFill>
                  <a:srgbClr val="013C4E"/>
                </a:solidFill>
                <a:latin typeface="Zaatar" panose="00000800000000000000"/>
                <a:ea typeface="Zaatar" panose="00000800000000000000"/>
                <a:cs typeface="Zaatar" panose="00000800000000000000"/>
                <a:sym typeface="Zaatar" panose="00000800000000000000"/>
              </a:rPr>
              <a:t>API Testing: The Registration Engine</a:t>
            </a:r>
            <a:endParaRPr lang="en-US" sz="4200"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5210"/>
              </a:lnSpc>
            </a:pPr>
          </a:p>
        </p:txBody>
      </p:sp>
      <p:sp>
        <p:nvSpPr>
          <p:cNvPr id="15" name="TextBox 15"/>
          <p:cNvSpPr txBox="1"/>
          <p:nvPr/>
        </p:nvSpPr>
        <p:spPr>
          <a:xfrm>
            <a:off x="102271" y="2934640"/>
            <a:ext cx="11450687" cy="1312164"/>
          </a:xfrm>
          <a:prstGeom prst="rect">
            <a:avLst/>
          </a:prstGeom>
        </p:spPr>
        <p:txBody>
          <a:bodyPr lIns="0" tIns="0" rIns="0" bIns="0" rtlCol="0" anchor="t">
            <a:spAutoFit/>
          </a:bodyPr>
          <a:lstStyle/>
          <a:p>
            <a:pPr algn="l">
              <a:lnSpc>
                <a:spcPts val="5210"/>
              </a:lnSpc>
            </a:pPr>
            <a:r>
              <a:rPr lang="en-US" sz="4200" b="1">
                <a:solidFill>
                  <a:srgbClr val="013C4E"/>
                </a:solidFill>
                <a:latin typeface="Zaatar" panose="00000800000000000000"/>
                <a:ea typeface="Zaatar" panose="00000800000000000000"/>
                <a:cs typeface="Zaatar" panose="00000800000000000000"/>
                <a:sym typeface="Zaatar" panose="00000800000000000000"/>
              </a:rPr>
              <a:t>1. Test Case Design &amp; Documentation</a:t>
            </a:r>
            <a:endParaRPr lang="en-US" sz="4200"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5210"/>
              </a:lnSpc>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2700000">
            <a:off x="11334987" y="-1809513"/>
            <a:ext cx="13906027" cy="13906027"/>
            <a:chOff x="0" y="0"/>
            <a:chExt cx="3662493" cy="3662493"/>
          </a:xfrm>
        </p:grpSpPr>
        <p:sp>
          <p:nvSpPr>
            <p:cNvPr id="4" name="Freeform 4"/>
            <p:cNvSpPr/>
            <p:nvPr/>
          </p:nvSpPr>
          <p:spPr>
            <a:xfrm>
              <a:off x="0" y="0"/>
              <a:ext cx="3662493" cy="3662493"/>
            </a:xfrm>
            <a:custGeom>
              <a:avLst/>
              <a:gdLst/>
              <a:ahLst/>
              <a:cxnLst/>
              <a:rect l="l" t="t" r="r" b="b"/>
              <a:pathLst>
                <a:path w="3662493" h="3662493">
                  <a:moveTo>
                    <a:pt x="111346" y="0"/>
                  </a:moveTo>
                  <a:lnTo>
                    <a:pt x="3551146" y="0"/>
                  </a:lnTo>
                  <a:cubicBezTo>
                    <a:pt x="3580677" y="0"/>
                    <a:pt x="3608999" y="11731"/>
                    <a:pt x="3629880" y="32613"/>
                  </a:cubicBezTo>
                  <a:cubicBezTo>
                    <a:pt x="3650762" y="53494"/>
                    <a:pt x="3662493" y="81815"/>
                    <a:pt x="3662493" y="111346"/>
                  </a:cubicBezTo>
                  <a:lnTo>
                    <a:pt x="3662493" y="3551146"/>
                  </a:lnTo>
                  <a:cubicBezTo>
                    <a:pt x="3662493" y="3612642"/>
                    <a:pt x="3612642" y="3662493"/>
                    <a:pt x="3551146" y="3662493"/>
                  </a:cubicBezTo>
                  <a:lnTo>
                    <a:pt x="111346" y="3662493"/>
                  </a:lnTo>
                  <a:cubicBezTo>
                    <a:pt x="49851" y="3662493"/>
                    <a:pt x="0" y="3612642"/>
                    <a:pt x="0" y="3551146"/>
                  </a:cubicBezTo>
                  <a:lnTo>
                    <a:pt x="0" y="111346"/>
                  </a:lnTo>
                  <a:cubicBezTo>
                    <a:pt x="0" y="49851"/>
                    <a:pt x="49851" y="0"/>
                    <a:pt x="111346" y="0"/>
                  </a:cubicBezTo>
                  <a:close/>
                </a:path>
              </a:pathLst>
            </a:custGeom>
            <a:solidFill>
              <a:srgbClr val="00A7C2"/>
            </a:solidFill>
          </p:spPr>
        </p:sp>
        <p:sp>
          <p:nvSpPr>
            <p:cNvPr id="5" name="TextBox 5"/>
            <p:cNvSpPr txBox="1"/>
            <p:nvPr/>
          </p:nvSpPr>
          <p:spPr>
            <a:xfrm>
              <a:off x="0" y="-38100"/>
              <a:ext cx="3662493" cy="3700593"/>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270372" y="0"/>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2089872" y="631708"/>
            <a:ext cx="53728" cy="537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9" name="TextBox 9"/>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0" name="AutoShape 10"/>
          <p:cNvSpPr/>
          <p:nvPr/>
        </p:nvSpPr>
        <p:spPr>
          <a:xfrm>
            <a:off x="1028700" y="9239250"/>
            <a:ext cx="2859390" cy="0"/>
          </a:xfrm>
          <a:prstGeom prst="line">
            <a:avLst/>
          </a:prstGeom>
          <a:ln w="38100" cap="flat">
            <a:solidFill>
              <a:srgbClr val="2B2B2B"/>
            </a:solidFill>
            <a:prstDash val="solid"/>
            <a:headEnd type="none" w="sm" len="sm"/>
            <a:tailEnd type="none" w="sm" len="sm"/>
          </a:ln>
        </p:spPr>
      </p:sp>
      <p:sp>
        <p:nvSpPr>
          <p:cNvPr id="11" name="AutoShape 11"/>
          <p:cNvSpPr/>
          <p:nvPr/>
        </p:nvSpPr>
        <p:spPr>
          <a:xfrm>
            <a:off x="5031219" y="1722882"/>
            <a:ext cx="951661" cy="0"/>
          </a:xfrm>
          <a:prstGeom prst="line">
            <a:avLst/>
          </a:prstGeom>
          <a:ln w="95250" cap="flat">
            <a:solidFill>
              <a:srgbClr val="00A7C2"/>
            </a:solidFill>
            <a:prstDash val="solid"/>
            <a:headEnd type="none" w="sm" len="sm"/>
            <a:tailEnd type="none" w="sm" len="sm"/>
          </a:ln>
        </p:spPr>
      </p:sp>
      <p:sp>
        <p:nvSpPr>
          <p:cNvPr id="12" name="Freeform 12"/>
          <p:cNvSpPr/>
          <p:nvPr/>
        </p:nvSpPr>
        <p:spPr>
          <a:xfrm>
            <a:off x="1028700" y="2664714"/>
            <a:ext cx="14511425" cy="7404525"/>
          </a:xfrm>
          <a:custGeom>
            <a:avLst/>
            <a:gdLst/>
            <a:ahLst/>
            <a:cxnLst/>
            <a:rect l="l" t="t" r="r" b="b"/>
            <a:pathLst>
              <a:path w="14511425" h="7404525">
                <a:moveTo>
                  <a:pt x="0" y="0"/>
                </a:moveTo>
                <a:lnTo>
                  <a:pt x="14511425" y="0"/>
                </a:lnTo>
                <a:lnTo>
                  <a:pt x="14511425" y="7404525"/>
                </a:lnTo>
                <a:lnTo>
                  <a:pt x="0" y="7404525"/>
                </a:lnTo>
                <a:lnTo>
                  <a:pt x="0" y="0"/>
                </a:lnTo>
                <a:close/>
              </a:path>
            </a:pathLst>
          </a:custGeom>
          <a:blipFill>
            <a:blip r:embed="rId4"/>
            <a:stretch>
              <a:fillRect t="-2057" b="-2057"/>
            </a:stretch>
          </a:blipFill>
        </p:spPr>
      </p:sp>
      <p:sp>
        <p:nvSpPr>
          <p:cNvPr id="13" name="TextBox 13"/>
          <p:cNvSpPr txBox="1"/>
          <p:nvPr/>
        </p:nvSpPr>
        <p:spPr>
          <a:xfrm>
            <a:off x="15001152" y="275473"/>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API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14" name="TextBox 14"/>
          <p:cNvSpPr txBox="1"/>
          <p:nvPr/>
        </p:nvSpPr>
        <p:spPr>
          <a:xfrm>
            <a:off x="1389652" y="1009650"/>
            <a:ext cx="11450687" cy="1312164"/>
          </a:xfrm>
          <a:prstGeom prst="rect">
            <a:avLst/>
          </a:prstGeom>
        </p:spPr>
        <p:txBody>
          <a:bodyPr lIns="0" tIns="0" rIns="0" bIns="0" rtlCol="0" anchor="t">
            <a:spAutoFit/>
          </a:bodyPr>
          <a:lstStyle/>
          <a:p>
            <a:pPr algn="l">
              <a:lnSpc>
                <a:spcPts val="5210"/>
              </a:lnSpc>
            </a:pPr>
            <a:r>
              <a:rPr lang="en-US" sz="4200" b="1">
                <a:solidFill>
                  <a:srgbClr val="013C4E"/>
                </a:solidFill>
                <a:latin typeface="Zaatar" panose="00000800000000000000"/>
                <a:ea typeface="Zaatar" panose="00000800000000000000"/>
                <a:cs typeface="Zaatar" panose="00000800000000000000"/>
                <a:sym typeface="Zaatar" panose="00000800000000000000"/>
              </a:rPr>
              <a:t>API Testing: The Registration Engine</a:t>
            </a:r>
            <a:endParaRPr lang="en-US" sz="4200"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5210"/>
              </a:lnSpc>
            </a:pPr>
          </a:p>
        </p:txBody>
      </p:sp>
      <p:sp>
        <p:nvSpPr>
          <p:cNvPr id="15" name="TextBox 15"/>
          <p:cNvSpPr txBox="1"/>
          <p:nvPr/>
        </p:nvSpPr>
        <p:spPr>
          <a:xfrm>
            <a:off x="0" y="1948150"/>
            <a:ext cx="13350389" cy="1312164"/>
          </a:xfrm>
          <a:prstGeom prst="rect">
            <a:avLst/>
          </a:prstGeom>
        </p:spPr>
        <p:txBody>
          <a:bodyPr lIns="0" tIns="0" rIns="0" bIns="0" rtlCol="0" anchor="t">
            <a:spAutoFit/>
          </a:bodyPr>
          <a:lstStyle/>
          <a:p>
            <a:pPr algn="l">
              <a:lnSpc>
                <a:spcPts val="5210"/>
              </a:lnSpc>
            </a:pPr>
            <a:r>
              <a:rPr lang="en-US" sz="4200" b="1">
                <a:solidFill>
                  <a:srgbClr val="013C4E"/>
                </a:solidFill>
                <a:latin typeface="Zaatar" panose="00000800000000000000"/>
                <a:ea typeface="Zaatar" panose="00000800000000000000"/>
                <a:cs typeface="Zaatar" panose="00000800000000000000"/>
                <a:sym typeface="Zaatar" panose="00000800000000000000"/>
              </a:rPr>
              <a:t>2. Request &amp; Response Validation in Postman</a:t>
            </a:r>
            <a:endParaRPr lang="en-US" sz="4200"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5210"/>
              </a:lnSpc>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2700000">
            <a:off x="11334987" y="-1809513"/>
            <a:ext cx="13906027" cy="13906027"/>
            <a:chOff x="0" y="0"/>
            <a:chExt cx="3662493" cy="3662493"/>
          </a:xfrm>
        </p:grpSpPr>
        <p:sp>
          <p:nvSpPr>
            <p:cNvPr id="4" name="Freeform 4"/>
            <p:cNvSpPr/>
            <p:nvPr/>
          </p:nvSpPr>
          <p:spPr>
            <a:xfrm>
              <a:off x="0" y="0"/>
              <a:ext cx="3662493" cy="3662493"/>
            </a:xfrm>
            <a:custGeom>
              <a:avLst/>
              <a:gdLst/>
              <a:ahLst/>
              <a:cxnLst/>
              <a:rect l="l" t="t" r="r" b="b"/>
              <a:pathLst>
                <a:path w="3662493" h="3662493">
                  <a:moveTo>
                    <a:pt x="111346" y="0"/>
                  </a:moveTo>
                  <a:lnTo>
                    <a:pt x="3551146" y="0"/>
                  </a:lnTo>
                  <a:cubicBezTo>
                    <a:pt x="3580677" y="0"/>
                    <a:pt x="3608999" y="11731"/>
                    <a:pt x="3629880" y="32613"/>
                  </a:cubicBezTo>
                  <a:cubicBezTo>
                    <a:pt x="3650762" y="53494"/>
                    <a:pt x="3662493" y="81815"/>
                    <a:pt x="3662493" y="111346"/>
                  </a:cubicBezTo>
                  <a:lnTo>
                    <a:pt x="3662493" y="3551146"/>
                  </a:lnTo>
                  <a:cubicBezTo>
                    <a:pt x="3662493" y="3612642"/>
                    <a:pt x="3612642" y="3662493"/>
                    <a:pt x="3551146" y="3662493"/>
                  </a:cubicBezTo>
                  <a:lnTo>
                    <a:pt x="111346" y="3662493"/>
                  </a:lnTo>
                  <a:cubicBezTo>
                    <a:pt x="49851" y="3662493"/>
                    <a:pt x="0" y="3612642"/>
                    <a:pt x="0" y="3551146"/>
                  </a:cubicBezTo>
                  <a:lnTo>
                    <a:pt x="0" y="111346"/>
                  </a:lnTo>
                  <a:cubicBezTo>
                    <a:pt x="0" y="49851"/>
                    <a:pt x="49851" y="0"/>
                    <a:pt x="111346" y="0"/>
                  </a:cubicBezTo>
                  <a:close/>
                </a:path>
              </a:pathLst>
            </a:custGeom>
            <a:solidFill>
              <a:srgbClr val="00A7C2"/>
            </a:solidFill>
          </p:spPr>
        </p:sp>
        <p:sp>
          <p:nvSpPr>
            <p:cNvPr id="5" name="TextBox 5"/>
            <p:cNvSpPr txBox="1"/>
            <p:nvPr/>
          </p:nvSpPr>
          <p:spPr>
            <a:xfrm>
              <a:off x="0" y="-38100"/>
              <a:ext cx="3662493" cy="3700593"/>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487619">
            <a:off x="11492295" y="2690759"/>
            <a:ext cx="4678588" cy="4678588"/>
            <a:chOff x="0" y="0"/>
            <a:chExt cx="812800" cy="812800"/>
          </a:xfrm>
        </p:grpSpPr>
        <p:sp>
          <p:nvSpPr>
            <p:cNvPr id="7" name="Freeform 7"/>
            <p:cNvSpPr/>
            <p:nvPr/>
          </p:nvSpPr>
          <p:spPr>
            <a:xfrm>
              <a:off x="0" y="0"/>
              <a:ext cx="812800" cy="812800"/>
            </a:xfrm>
            <a:custGeom>
              <a:avLst/>
              <a:gdLst/>
              <a:ahLst/>
              <a:cxnLst/>
              <a:rect l="l" t="t" r="r" b="b"/>
              <a:pathLst>
                <a:path w="812800" h="812800">
                  <a:moveTo>
                    <a:pt x="182023" y="0"/>
                  </a:moveTo>
                  <a:lnTo>
                    <a:pt x="630777" y="0"/>
                  </a:lnTo>
                  <a:cubicBezTo>
                    <a:pt x="679052" y="0"/>
                    <a:pt x="725351" y="19177"/>
                    <a:pt x="759487" y="53313"/>
                  </a:cubicBezTo>
                  <a:cubicBezTo>
                    <a:pt x="793623" y="87449"/>
                    <a:pt x="812800" y="133748"/>
                    <a:pt x="812800" y="182023"/>
                  </a:cubicBezTo>
                  <a:lnTo>
                    <a:pt x="812800" y="630777"/>
                  </a:lnTo>
                  <a:cubicBezTo>
                    <a:pt x="812800" y="679052"/>
                    <a:pt x="793623" y="725351"/>
                    <a:pt x="759487" y="759487"/>
                  </a:cubicBezTo>
                  <a:cubicBezTo>
                    <a:pt x="725351" y="793623"/>
                    <a:pt x="679052" y="812800"/>
                    <a:pt x="630777" y="812800"/>
                  </a:cubicBezTo>
                  <a:lnTo>
                    <a:pt x="182023" y="812800"/>
                  </a:lnTo>
                  <a:cubicBezTo>
                    <a:pt x="133748" y="812800"/>
                    <a:pt x="87449" y="793623"/>
                    <a:pt x="53313" y="759487"/>
                  </a:cubicBezTo>
                  <a:cubicBezTo>
                    <a:pt x="19177" y="725351"/>
                    <a:pt x="0" y="679052"/>
                    <a:pt x="0" y="630777"/>
                  </a:cubicBezTo>
                  <a:lnTo>
                    <a:pt x="0" y="182023"/>
                  </a:lnTo>
                  <a:cubicBezTo>
                    <a:pt x="0" y="133748"/>
                    <a:pt x="19177" y="87449"/>
                    <a:pt x="53313" y="53313"/>
                  </a:cubicBezTo>
                  <a:cubicBezTo>
                    <a:pt x="87449" y="19177"/>
                    <a:pt x="133748" y="0"/>
                    <a:pt x="182023" y="0"/>
                  </a:cubicBezTo>
                  <a:close/>
                </a:path>
              </a:pathLst>
            </a:custGeom>
            <a:blipFill>
              <a:blip r:embed="rId2"/>
              <a:stretch>
                <a:fillRect t="-4398" b="-4398"/>
              </a:stretch>
            </a:blipFill>
          </p:spPr>
        </p:sp>
      </p:grpSp>
      <p:grpSp>
        <p:nvGrpSpPr>
          <p:cNvPr id="8" name="Group 8"/>
          <p:cNvGrpSpPr/>
          <p:nvPr/>
        </p:nvGrpSpPr>
        <p:grpSpPr>
          <a:xfrm rot="0">
            <a:off x="2089872" y="631708"/>
            <a:ext cx="53728" cy="537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10" name="TextBox 10"/>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1" name="AutoShape 11"/>
          <p:cNvSpPr/>
          <p:nvPr/>
        </p:nvSpPr>
        <p:spPr>
          <a:xfrm>
            <a:off x="5219312" y="9708832"/>
            <a:ext cx="2859390" cy="0"/>
          </a:xfrm>
          <a:prstGeom prst="line">
            <a:avLst/>
          </a:prstGeom>
          <a:ln w="38100" cap="flat">
            <a:solidFill>
              <a:srgbClr val="2B2B2B"/>
            </a:solidFill>
            <a:prstDash val="solid"/>
            <a:headEnd type="none" w="sm" len="sm"/>
            <a:tailEnd type="none" w="sm" len="sm"/>
          </a:ln>
        </p:spPr>
      </p:sp>
      <p:sp>
        <p:nvSpPr>
          <p:cNvPr id="12" name="AutoShape 12"/>
          <p:cNvSpPr/>
          <p:nvPr/>
        </p:nvSpPr>
        <p:spPr>
          <a:xfrm flipV="1">
            <a:off x="1623317" y="5025380"/>
            <a:ext cx="4627045" cy="0"/>
          </a:xfrm>
          <a:prstGeom prst="line">
            <a:avLst/>
          </a:prstGeom>
          <a:ln w="28575" cap="flat">
            <a:solidFill>
              <a:srgbClr val="43BDFE"/>
            </a:solidFill>
            <a:prstDash val="solid"/>
            <a:headEnd type="none" w="sm" len="sm"/>
            <a:tailEnd type="none" w="sm" len="sm"/>
          </a:ln>
        </p:spPr>
      </p:sp>
      <p:sp>
        <p:nvSpPr>
          <p:cNvPr id="13" name="AutoShape 13"/>
          <p:cNvSpPr/>
          <p:nvPr/>
        </p:nvSpPr>
        <p:spPr>
          <a:xfrm>
            <a:off x="1623317" y="5696946"/>
            <a:ext cx="4627045" cy="0"/>
          </a:xfrm>
          <a:prstGeom prst="line">
            <a:avLst/>
          </a:prstGeom>
          <a:ln w="28575" cap="flat">
            <a:solidFill>
              <a:srgbClr val="43BDFE"/>
            </a:solidFill>
            <a:prstDash val="solid"/>
            <a:headEnd type="none" w="sm" len="sm"/>
            <a:tailEnd type="none" w="sm" len="sm"/>
          </a:ln>
        </p:spPr>
      </p:sp>
      <p:sp>
        <p:nvSpPr>
          <p:cNvPr id="14" name="AutoShape 14"/>
          <p:cNvSpPr/>
          <p:nvPr/>
        </p:nvSpPr>
        <p:spPr>
          <a:xfrm>
            <a:off x="1623317" y="6368511"/>
            <a:ext cx="4627045" cy="0"/>
          </a:xfrm>
          <a:prstGeom prst="line">
            <a:avLst/>
          </a:prstGeom>
          <a:ln w="28575" cap="flat">
            <a:solidFill>
              <a:srgbClr val="43BDFE"/>
            </a:solidFill>
            <a:prstDash val="solid"/>
            <a:headEnd type="none" w="sm" len="sm"/>
            <a:tailEnd type="none" w="sm" len="sm"/>
          </a:ln>
        </p:spPr>
      </p:sp>
      <p:sp>
        <p:nvSpPr>
          <p:cNvPr id="15" name="AutoShape 15"/>
          <p:cNvSpPr/>
          <p:nvPr/>
        </p:nvSpPr>
        <p:spPr>
          <a:xfrm>
            <a:off x="1623317" y="7040077"/>
            <a:ext cx="4627045" cy="0"/>
          </a:xfrm>
          <a:prstGeom prst="line">
            <a:avLst/>
          </a:prstGeom>
          <a:ln w="28575" cap="flat">
            <a:solidFill>
              <a:srgbClr val="43BDFE"/>
            </a:solidFill>
            <a:prstDash val="solid"/>
            <a:headEnd type="none" w="sm" len="sm"/>
            <a:tailEnd type="none" w="sm" len="sm"/>
          </a:ln>
        </p:spPr>
      </p:sp>
      <p:sp>
        <p:nvSpPr>
          <p:cNvPr id="16" name="AutoShape 16"/>
          <p:cNvSpPr/>
          <p:nvPr/>
        </p:nvSpPr>
        <p:spPr>
          <a:xfrm>
            <a:off x="1623317" y="7711643"/>
            <a:ext cx="4627045" cy="0"/>
          </a:xfrm>
          <a:prstGeom prst="line">
            <a:avLst/>
          </a:prstGeom>
          <a:ln w="28575" cap="flat">
            <a:solidFill>
              <a:srgbClr val="43BDFE"/>
            </a:solidFill>
            <a:prstDash val="solid"/>
            <a:headEnd type="none" w="sm" len="sm"/>
            <a:tailEnd type="none" w="sm" len="sm"/>
          </a:ln>
        </p:spPr>
      </p:sp>
      <p:sp>
        <p:nvSpPr>
          <p:cNvPr id="17" name="AutoShape 17"/>
          <p:cNvSpPr/>
          <p:nvPr/>
        </p:nvSpPr>
        <p:spPr>
          <a:xfrm>
            <a:off x="1623317" y="8383209"/>
            <a:ext cx="4627045" cy="0"/>
          </a:xfrm>
          <a:prstGeom prst="line">
            <a:avLst/>
          </a:prstGeom>
          <a:ln w="28575" cap="flat">
            <a:solidFill>
              <a:srgbClr val="43BDFE"/>
            </a:solidFill>
            <a:prstDash val="solid"/>
            <a:headEnd type="none" w="sm" len="sm"/>
            <a:tailEnd type="none" w="sm" len="sm"/>
          </a:ln>
        </p:spPr>
      </p:sp>
      <p:sp>
        <p:nvSpPr>
          <p:cNvPr id="18" name="AutoShape 18"/>
          <p:cNvSpPr/>
          <p:nvPr/>
        </p:nvSpPr>
        <p:spPr>
          <a:xfrm flipV="1">
            <a:off x="932028" y="3655110"/>
            <a:ext cx="8211972" cy="0"/>
          </a:xfrm>
          <a:prstGeom prst="line">
            <a:avLst/>
          </a:prstGeom>
          <a:ln w="28575" cap="flat">
            <a:solidFill>
              <a:srgbClr val="43BDFE"/>
            </a:solidFill>
            <a:prstDash val="solid"/>
            <a:headEnd type="none" w="sm" len="sm"/>
            <a:tailEnd type="none" w="sm" len="sm"/>
          </a:ln>
        </p:spPr>
      </p:sp>
      <p:sp>
        <p:nvSpPr>
          <p:cNvPr id="19" name="TextBox 19"/>
          <p:cNvSpPr txBox="1"/>
          <p:nvPr/>
        </p:nvSpPr>
        <p:spPr>
          <a:xfrm>
            <a:off x="514922" y="9511665"/>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Software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20" name="TextBox 20"/>
          <p:cNvSpPr txBox="1"/>
          <p:nvPr/>
        </p:nvSpPr>
        <p:spPr>
          <a:xfrm>
            <a:off x="1623317" y="4593322"/>
            <a:ext cx="7467600" cy="789223"/>
          </a:xfrm>
          <a:prstGeom prst="rect">
            <a:avLst/>
          </a:prstGeom>
        </p:spPr>
        <p:txBody>
          <a:bodyPr lIns="0" tIns="0" rIns="0" bIns="0" rtlCol="0" anchor="t">
            <a:spAutoFit/>
          </a:bodyPr>
          <a:lstStyle/>
          <a:p>
            <a:pPr algn="l">
              <a:lnSpc>
                <a:spcPts val="3225"/>
              </a:lnSpc>
            </a:pPr>
            <a:r>
              <a:rPr lang="en-US" sz="2305" b="1">
                <a:solidFill>
                  <a:srgbClr val="013C4E"/>
                </a:solidFill>
                <a:latin typeface="Zaatar" panose="00000800000000000000"/>
                <a:ea typeface="Zaatar" panose="00000800000000000000"/>
                <a:cs typeface="Zaatar" panose="00000800000000000000"/>
                <a:sym typeface="Zaatar" panose="00000800000000000000"/>
              </a:rPr>
              <a:t>Febrionya Ibrahim Zakaria Awadalla (Leader)</a:t>
            </a:r>
            <a:endParaRPr lang="en-US" sz="2305"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3225"/>
              </a:lnSpc>
              <a:spcBef>
                <a:spcPct val="0"/>
              </a:spcBef>
            </a:pPr>
          </a:p>
        </p:txBody>
      </p:sp>
      <p:sp>
        <p:nvSpPr>
          <p:cNvPr id="21" name="TextBox 21"/>
          <p:cNvSpPr txBox="1"/>
          <p:nvPr/>
        </p:nvSpPr>
        <p:spPr>
          <a:xfrm>
            <a:off x="870787" y="4620033"/>
            <a:ext cx="479889" cy="389173"/>
          </a:xfrm>
          <a:prstGeom prst="rect">
            <a:avLst/>
          </a:prstGeom>
        </p:spPr>
        <p:txBody>
          <a:bodyPr lIns="0" tIns="0" rIns="0" bIns="0" rtlCol="0" anchor="t">
            <a:spAutoFit/>
          </a:bodyPr>
          <a:lstStyle/>
          <a:p>
            <a:pPr algn="r">
              <a:lnSpc>
                <a:spcPts val="3225"/>
              </a:lnSpc>
              <a:spcBef>
                <a:spcPct val="0"/>
              </a:spcBef>
            </a:pPr>
            <a:r>
              <a:rPr lang="en-US" sz="2305" b="1">
                <a:solidFill>
                  <a:srgbClr val="013C4E"/>
                </a:solidFill>
                <a:latin typeface="Zaatar" panose="00000800000000000000"/>
                <a:ea typeface="Zaatar" panose="00000800000000000000"/>
                <a:cs typeface="Zaatar" panose="00000800000000000000"/>
                <a:sym typeface="Zaatar" panose="00000800000000000000"/>
              </a:rPr>
              <a:t>01</a:t>
            </a:r>
            <a:endParaRPr lang="en-US" sz="2305" b="1">
              <a:solidFill>
                <a:srgbClr val="013C4E"/>
              </a:solidFill>
              <a:latin typeface="Zaatar" panose="00000800000000000000"/>
              <a:ea typeface="Zaatar" panose="00000800000000000000"/>
              <a:cs typeface="Zaatar" panose="00000800000000000000"/>
              <a:sym typeface="Zaatar" panose="00000800000000000000"/>
            </a:endParaRPr>
          </a:p>
        </p:txBody>
      </p:sp>
      <p:sp>
        <p:nvSpPr>
          <p:cNvPr id="22" name="TextBox 22"/>
          <p:cNvSpPr txBox="1"/>
          <p:nvPr/>
        </p:nvSpPr>
        <p:spPr>
          <a:xfrm>
            <a:off x="1590621" y="5271466"/>
            <a:ext cx="5828650" cy="388201"/>
          </a:xfrm>
          <a:prstGeom prst="rect">
            <a:avLst/>
          </a:prstGeom>
        </p:spPr>
        <p:txBody>
          <a:bodyPr lIns="0" tIns="0" rIns="0" bIns="0" rtlCol="0" anchor="t">
            <a:spAutoFit/>
          </a:bodyPr>
          <a:lstStyle/>
          <a:p>
            <a:pPr algn="l">
              <a:lnSpc>
                <a:spcPts val="3280"/>
              </a:lnSpc>
              <a:spcBef>
                <a:spcPct val="0"/>
              </a:spcBef>
            </a:pPr>
            <a:r>
              <a:rPr lang="en-US" sz="2340" b="1">
                <a:solidFill>
                  <a:srgbClr val="013C4E"/>
                </a:solidFill>
                <a:latin typeface="Zaatar" panose="00000800000000000000"/>
                <a:ea typeface="Zaatar" panose="00000800000000000000"/>
                <a:cs typeface="Zaatar" panose="00000800000000000000"/>
                <a:sym typeface="Zaatar" panose="00000800000000000000"/>
              </a:rPr>
              <a:t>Abanob Ebrahim Sobhy Sedrak</a:t>
            </a:r>
            <a:endParaRPr lang="en-US" sz="2340" b="1">
              <a:solidFill>
                <a:srgbClr val="013C4E"/>
              </a:solidFill>
              <a:latin typeface="Zaatar" panose="00000800000000000000"/>
              <a:ea typeface="Zaatar" panose="00000800000000000000"/>
              <a:cs typeface="Zaatar" panose="00000800000000000000"/>
              <a:sym typeface="Zaatar" panose="00000800000000000000"/>
            </a:endParaRPr>
          </a:p>
        </p:txBody>
      </p:sp>
      <p:sp>
        <p:nvSpPr>
          <p:cNvPr id="23" name="TextBox 23"/>
          <p:cNvSpPr txBox="1"/>
          <p:nvPr/>
        </p:nvSpPr>
        <p:spPr>
          <a:xfrm>
            <a:off x="870787" y="5282850"/>
            <a:ext cx="479889" cy="389173"/>
          </a:xfrm>
          <a:prstGeom prst="rect">
            <a:avLst/>
          </a:prstGeom>
        </p:spPr>
        <p:txBody>
          <a:bodyPr lIns="0" tIns="0" rIns="0" bIns="0" rtlCol="0" anchor="t">
            <a:spAutoFit/>
          </a:bodyPr>
          <a:lstStyle/>
          <a:p>
            <a:pPr algn="r">
              <a:lnSpc>
                <a:spcPts val="3225"/>
              </a:lnSpc>
              <a:spcBef>
                <a:spcPct val="0"/>
              </a:spcBef>
            </a:pPr>
            <a:r>
              <a:rPr lang="en-US" sz="2305" b="1">
                <a:solidFill>
                  <a:srgbClr val="013C4E"/>
                </a:solidFill>
                <a:latin typeface="Zaatar" panose="00000800000000000000"/>
                <a:ea typeface="Zaatar" panose="00000800000000000000"/>
                <a:cs typeface="Zaatar" panose="00000800000000000000"/>
                <a:sym typeface="Zaatar" panose="00000800000000000000"/>
              </a:rPr>
              <a:t>02</a:t>
            </a:r>
            <a:endParaRPr lang="en-US" sz="2305" b="1">
              <a:solidFill>
                <a:srgbClr val="013C4E"/>
              </a:solidFill>
              <a:latin typeface="Zaatar" panose="00000800000000000000"/>
              <a:ea typeface="Zaatar" panose="00000800000000000000"/>
              <a:cs typeface="Zaatar" panose="00000800000000000000"/>
              <a:sym typeface="Zaatar" panose="00000800000000000000"/>
            </a:endParaRPr>
          </a:p>
        </p:txBody>
      </p:sp>
      <p:sp>
        <p:nvSpPr>
          <p:cNvPr id="24" name="TextBox 24"/>
          <p:cNvSpPr txBox="1"/>
          <p:nvPr/>
        </p:nvSpPr>
        <p:spPr>
          <a:xfrm>
            <a:off x="1623317" y="5954416"/>
            <a:ext cx="6082702" cy="389173"/>
          </a:xfrm>
          <a:prstGeom prst="rect">
            <a:avLst/>
          </a:prstGeom>
        </p:spPr>
        <p:txBody>
          <a:bodyPr lIns="0" tIns="0" rIns="0" bIns="0" rtlCol="0" anchor="t">
            <a:spAutoFit/>
          </a:bodyPr>
          <a:lstStyle/>
          <a:p>
            <a:pPr algn="l">
              <a:lnSpc>
                <a:spcPts val="3225"/>
              </a:lnSpc>
              <a:spcBef>
                <a:spcPct val="0"/>
              </a:spcBef>
            </a:pPr>
            <a:r>
              <a:rPr lang="en-US" sz="2305" b="1">
                <a:solidFill>
                  <a:srgbClr val="013C4E"/>
                </a:solidFill>
                <a:latin typeface="Zaatar" panose="00000800000000000000"/>
                <a:ea typeface="Zaatar" panose="00000800000000000000"/>
                <a:cs typeface="Zaatar" panose="00000800000000000000"/>
                <a:sym typeface="Zaatar" panose="00000800000000000000"/>
              </a:rPr>
              <a:t>Nourhan Mohamed Mohamed Amin</a:t>
            </a:r>
            <a:endParaRPr lang="en-US" sz="2305" b="1">
              <a:solidFill>
                <a:srgbClr val="013C4E"/>
              </a:solidFill>
              <a:latin typeface="Zaatar" panose="00000800000000000000"/>
              <a:ea typeface="Zaatar" panose="00000800000000000000"/>
              <a:cs typeface="Zaatar" panose="00000800000000000000"/>
              <a:sym typeface="Zaatar" panose="00000800000000000000"/>
            </a:endParaRPr>
          </a:p>
        </p:txBody>
      </p:sp>
      <p:sp>
        <p:nvSpPr>
          <p:cNvPr id="25" name="TextBox 25"/>
          <p:cNvSpPr txBox="1"/>
          <p:nvPr/>
        </p:nvSpPr>
        <p:spPr>
          <a:xfrm>
            <a:off x="870787" y="6039846"/>
            <a:ext cx="479889" cy="389173"/>
          </a:xfrm>
          <a:prstGeom prst="rect">
            <a:avLst/>
          </a:prstGeom>
        </p:spPr>
        <p:txBody>
          <a:bodyPr lIns="0" tIns="0" rIns="0" bIns="0" rtlCol="0" anchor="t">
            <a:spAutoFit/>
          </a:bodyPr>
          <a:lstStyle/>
          <a:p>
            <a:pPr algn="r">
              <a:lnSpc>
                <a:spcPts val="3225"/>
              </a:lnSpc>
              <a:spcBef>
                <a:spcPct val="0"/>
              </a:spcBef>
            </a:pPr>
            <a:r>
              <a:rPr lang="en-US" sz="2305" b="1">
                <a:solidFill>
                  <a:srgbClr val="013C4E"/>
                </a:solidFill>
                <a:latin typeface="Zaatar" panose="00000800000000000000"/>
                <a:ea typeface="Zaatar" panose="00000800000000000000"/>
                <a:cs typeface="Zaatar" panose="00000800000000000000"/>
                <a:sym typeface="Zaatar" panose="00000800000000000000"/>
              </a:rPr>
              <a:t>03</a:t>
            </a:r>
            <a:endParaRPr lang="en-US" sz="2305" b="1">
              <a:solidFill>
                <a:srgbClr val="013C4E"/>
              </a:solidFill>
              <a:latin typeface="Zaatar" panose="00000800000000000000"/>
              <a:ea typeface="Zaatar" panose="00000800000000000000"/>
              <a:cs typeface="Zaatar" panose="00000800000000000000"/>
              <a:sym typeface="Zaatar" panose="00000800000000000000"/>
            </a:endParaRPr>
          </a:p>
        </p:txBody>
      </p:sp>
      <p:sp>
        <p:nvSpPr>
          <p:cNvPr id="26" name="TextBox 26"/>
          <p:cNvSpPr txBox="1"/>
          <p:nvPr/>
        </p:nvSpPr>
        <p:spPr>
          <a:xfrm>
            <a:off x="1623317" y="6625981"/>
            <a:ext cx="6082702" cy="389173"/>
          </a:xfrm>
          <a:prstGeom prst="rect">
            <a:avLst/>
          </a:prstGeom>
        </p:spPr>
        <p:txBody>
          <a:bodyPr lIns="0" tIns="0" rIns="0" bIns="0" rtlCol="0" anchor="t">
            <a:spAutoFit/>
          </a:bodyPr>
          <a:lstStyle/>
          <a:p>
            <a:pPr algn="l">
              <a:lnSpc>
                <a:spcPts val="3225"/>
              </a:lnSpc>
              <a:spcBef>
                <a:spcPct val="0"/>
              </a:spcBef>
            </a:pPr>
            <a:r>
              <a:rPr lang="en-US" sz="2305" b="1">
                <a:solidFill>
                  <a:srgbClr val="013C4E"/>
                </a:solidFill>
                <a:latin typeface="Zaatar" panose="00000800000000000000"/>
                <a:ea typeface="Zaatar" panose="00000800000000000000"/>
                <a:cs typeface="Zaatar" panose="00000800000000000000"/>
                <a:sym typeface="Zaatar" panose="00000800000000000000"/>
              </a:rPr>
              <a:t>Esraa Mohamed Abdelrahim Mohamed</a:t>
            </a:r>
            <a:endParaRPr lang="en-US" sz="2305" b="1">
              <a:solidFill>
                <a:srgbClr val="013C4E"/>
              </a:solidFill>
              <a:latin typeface="Zaatar" panose="00000800000000000000"/>
              <a:ea typeface="Zaatar" panose="00000800000000000000"/>
              <a:cs typeface="Zaatar" panose="00000800000000000000"/>
              <a:sym typeface="Zaatar" panose="00000800000000000000"/>
            </a:endParaRPr>
          </a:p>
        </p:txBody>
      </p:sp>
      <p:sp>
        <p:nvSpPr>
          <p:cNvPr id="27" name="TextBox 27"/>
          <p:cNvSpPr txBox="1"/>
          <p:nvPr/>
        </p:nvSpPr>
        <p:spPr>
          <a:xfrm>
            <a:off x="870787" y="6625981"/>
            <a:ext cx="479889" cy="389173"/>
          </a:xfrm>
          <a:prstGeom prst="rect">
            <a:avLst/>
          </a:prstGeom>
        </p:spPr>
        <p:txBody>
          <a:bodyPr lIns="0" tIns="0" rIns="0" bIns="0" rtlCol="0" anchor="t">
            <a:spAutoFit/>
          </a:bodyPr>
          <a:lstStyle/>
          <a:p>
            <a:pPr algn="r">
              <a:lnSpc>
                <a:spcPts val="3225"/>
              </a:lnSpc>
              <a:spcBef>
                <a:spcPct val="0"/>
              </a:spcBef>
            </a:pPr>
            <a:r>
              <a:rPr lang="en-US" sz="2305" b="1">
                <a:solidFill>
                  <a:srgbClr val="013C4E"/>
                </a:solidFill>
                <a:latin typeface="Zaatar" panose="00000800000000000000"/>
                <a:ea typeface="Zaatar" panose="00000800000000000000"/>
                <a:cs typeface="Zaatar" panose="00000800000000000000"/>
                <a:sym typeface="Zaatar" panose="00000800000000000000"/>
              </a:rPr>
              <a:t>04</a:t>
            </a:r>
            <a:endParaRPr lang="en-US" sz="2305" b="1">
              <a:solidFill>
                <a:srgbClr val="013C4E"/>
              </a:solidFill>
              <a:latin typeface="Zaatar" panose="00000800000000000000"/>
              <a:ea typeface="Zaatar" panose="00000800000000000000"/>
              <a:cs typeface="Zaatar" panose="00000800000000000000"/>
              <a:sym typeface="Zaatar" panose="00000800000000000000"/>
            </a:endParaRPr>
          </a:p>
        </p:txBody>
      </p:sp>
      <p:sp>
        <p:nvSpPr>
          <p:cNvPr id="28" name="TextBox 28"/>
          <p:cNvSpPr txBox="1"/>
          <p:nvPr/>
        </p:nvSpPr>
        <p:spPr>
          <a:xfrm>
            <a:off x="1623317" y="7297547"/>
            <a:ext cx="5795954" cy="389173"/>
          </a:xfrm>
          <a:prstGeom prst="rect">
            <a:avLst/>
          </a:prstGeom>
        </p:spPr>
        <p:txBody>
          <a:bodyPr lIns="0" tIns="0" rIns="0" bIns="0" rtlCol="0" anchor="t">
            <a:spAutoFit/>
          </a:bodyPr>
          <a:lstStyle/>
          <a:p>
            <a:pPr algn="l">
              <a:lnSpc>
                <a:spcPts val="3225"/>
              </a:lnSpc>
              <a:spcBef>
                <a:spcPct val="0"/>
              </a:spcBef>
            </a:pPr>
            <a:r>
              <a:rPr lang="en-US" sz="2305" b="1">
                <a:solidFill>
                  <a:srgbClr val="013C4E"/>
                </a:solidFill>
                <a:latin typeface="Zaatar" panose="00000800000000000000"/>
                <a:ea typeface="Zaatar" panose="00000800000000000000"/>
                <a:cs typeface="Zaatar" panose="00000800000000000000"/>
                <a:sym typeface="Zaatar" panose="00000800000000000000"/>
              </a:rPr>
              <a:t>Ahmed Youssef Abdullah Mohammed</a:t>
            </a:r>
            <a:endParaRPr lang="en-US" sz="2305" b="1">
              <a:solidFill>
                <a:srgbClr val="013C4E"/>
              </a:solidFill>
              <a:latin typeface="Zaatar" panose="00000800000000000000"/>
              <a:ea typeface="Zaatar" panose="00000800000000000000"/>
              <a:cs typeface="Zaatar" panose="00000800000000000000"/>
              <a:sym typeface="Zaatar" panose="00000800000000000000"/>
            </a:endParaRPr>
          </a:p>
        </p:txBody>
      </p:sp>
      <p:sp>
        <p:nvSpPr>
          <p:cNvPr id="29" name="TextBox 29"/>
          <p:cNvSpPr txBox="1"/>
          <p:nvPr/>
        </p:nvSpPr>
        <p:spPr>
          <a:xfrm>
            <a:off x="870787" y="7286934"/>
            <a:ext cx="479889" cy="389173"/>
          </a:xfrm>
          <a:prstGeom prst="rect">
            <a:avLst/>
          </a:prstGeom>
        </p:spPr>
        <p:txBody>
          <a:bodyPr lIns="0" tIns="0" rIns="0" bIns="0" rtlCol="0" anchor="t">
            <a:spAutoFit/>
          </a:bodyPr>
          <a:lstStyle/>
          <a:p>
            <a:pPr algn="r">
              <a:lnSpc>
                <a:spcPts val="3225"/>
              </a:lnSpc>
              <a:spcBef>
                <a:spcPct val="0"/>
              </a:spcBef>
            </a:pPr>
            <a:r>
              <a:rPr lang="en-US" sz="2305" b="1">
                <a:solidFill>
                  <a:srgbClr val="013C4E"/>
                </a:solidFill>
                <a:latin typeface="Zaatar" panose="00000800000000000000"/>
                <a:ea typeface="Zaatar" panose="00000800000000000000"/>
                <a:cs typeface="Zaatar" panose="00000800000000000000"/>
                <a:sym typeface="Zaatar" panose="00000800000000000000"/>
              </a:rPr>
              <a:t>05</a:t>
            </a:r>
            <a:endParaRPr lang="en-US" sz="2305" b="1">
              <a:solidFill>
                <a:srgbClr val="013C4E"/>
              </a:solidFill>
              <a:latin typeface="Zaatar" panose="00000800000000000000"/>
              <a:ea typeface="Zaatar" panose="00000800000000000000"/>
              <a:cs typeface="Zaatar" panose="00000800000000000000"/>
              <a:sym typeface="Zaatar" panose="00000800000000000000"/>
            </a:endParaRPr>
          </a:p>
        </p:txBody>
      </p:sp>
      <p:sp>
        <p:nvSpPr>
          <p:cNvPr id="30" name="TextBox 30"/>
          <p:cNvSpPr txBox="1"/>
          <p:nvPr/>
        </p:nvSpPr>
        <p:spPr>
          <a:xfrm>
            <a:off x="1623317" y="7969113"/>
            <a:ext cx="5114929" cy="789223"/>
          </a:xfrm>
          <a:prstGeom prst="rect">
            <a:avLst/>
          </a:prstGeom>
        </p:spPr>
        <p:txBody>
          <a:bodyPr lIns="0" tIns="0" rIns="0" bIns="0" rtlCol="0" anchor="t">
            <a:spAutoFit/>
          </a:bodyPr>
          <a:lstStyle/>
          <a:p>
            <a:pPr algn="l">
              <a:lnSpc>
                <a:spcPts val="3225"/>
              </a:lnSpc>
            </a:pPr>
            <a:r>
              <a:rPr lang="en-US" sz="2305" b="1">
                <a:solidFill>
                  <a:srgbClr val="013C4E"/>
                </a:solidFill>
                <a:latin typeface="Zaatar" panose="00000800000000000000"/>
                <a:ea typeface="Zaatar" panose="00000800000000000000"/>
                <a:cs typeface="Zaatar" panose="00000800000000000000"/>
                <a:sym typeface="Zaatar" panose="00000800000000000000"/>
              </a:rPr>
              <a:t>Mario Wageh Flem Samuel</a:t>
            </a:r>
            <a:endParaRPr lang="en-US" sz="2305"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3225"/>
              </a:lnSpc>
              <a:spcBef>
                <a:spcPct val="0"/>
              </a:spcBef>
            </a:pPr>
          </a:p>
        </p:txBody>
      </p:sp>
      <p:sp>
        <p:nvSpPr>
          <p:cNvPr id="31" name="TextBox 31"/>
          <p:cNvSpPr txBox="1"/>
          <p:nvPr/>
        </p:nvSpPr>
        <p:spPr>
          <a:xfrm>
            <a:off x="870787" y="7969113"/>
            <a:ext cx="479889" cy="389173"/>
          </a:xfrm>
          <a:prstGeom prst="rect">
            <a:avLst/>
          </a:prstGeom>
        </p:spPr>
        <p:txBody>
          <a:bodyPr lIns="0" tIns="0" rIns="0" bIns="0" rtlCol="0" anchor="t">
            <a:spAutoFit/>
          </a:bodyPr>
          <a:lstStyle/>
          <a:p>
            <a:pPr algn="r">
              <a:lnSpc>
                <a:spcPts val="3225"/>
              </a:lnSpc>
              <a:spcBef>
                <a:spcPct val="0"/>
              </a:spcBef>
            </a:pPr>
            <a:r>
              <a:rPr lang="en-US" sz="2305" b="1">
                <a:solidFill>
                  <a:srgbClr val="013C4E"/>
                </a:solidFill>
                <a:latin typeface="Zaatar" panose="00000800000000000000"/>
                <a:ea typeface="Zaatar" panose="00000800000000000000"/>
                <a:cs typeface="Zaatar" panose="00000800000000000000"/>
                <a:sym typeface="Zaatar" panose="00000800000000000000"/>
              </a:rPr>
              <a:t>06</a:t>
            </a:r>
            <a:endParaRPr lang="en-US" sz="2305" b="1">
              <a:solidFill>
                <a:srgbClr val="013C4E"/>
              </a:solidFill>
              <a:latin typeface="Zaatar" panose="00000800000000000000"/>
              <a:ea typeface="Zaatar" panose="00000800000000000000"/>
              <a:cs typeface="Zaatar" panose="00000800000000000000"/>
              <a:sym typeface="Zaatar" panose="00000800000000000000"/>
            </a:endParaRPr>
          </a:p>
        </p:txBody>
      </p:sp>
      <p:sp>
        <p:nvSpPr>
          <p:cNvPr id="32" name="TextBox 32"/>
          <p:cNvSpPr txBox="1"/>
          <p:nvPr/>
        </p:nvSpPr>
        <p:spPr>
          <a:xfrm>
            <a:off x="533400" y="2392680"/>
            <a:ext cx="9119870" cy="2193925"/>
          </a:xfrm>
          <a:prstGeom prst="rect">
            <a:avLst/>
          </a:prstGeom>
        </p:spPr>
        <p:txBody>
          <a:bodyPr wrap="square" lIns="0" tIns="0" rIns="0" bIns="0" rtlCol="0" anchor="t">
            <a:spAutoFit/>
          </a:bodyPr>
          <a:lstStyle/>
          <a:p>
            <a:pPr algn="ctr">
              <a:lnSpc>
                <a:spcPts val="8555"/>
              </a:lnSpc>
            </a:pPr>
            <a:r>
              <a:rPr lang="en-US" sz="6110" b="1">
                <a:solidFill>
                  <a:srgbClr val="013C4E"/>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ProjectTeamMembers</a:t>
            </a:r>
            <a:endParaRPr lang="en-US" sz="6110" b="1">
              <a:solidFill>
                <a:srgbClr val="013C4E"/>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algn="ctr" rtl="1">
              <a:lnSpc>
                <a:spcPts val="8555"/>
              </a:lnSpc>
              <a:spcBef>
                <a:spcPct val="0"/>
              </a:spcBef>
            </a:pPr>
          </a:p>
        </p:txBody>
      </p:sp>
      <p:sp>
        <p:nvSpPr>
          <p:cNvPr id="33" name="Freeform 33"/>
          <p:cNvSpPr/>
          <p:nvPr/>
        </p:nvSpPr>
        <p:spPr>
          <a:xfrm>
            <a:off x="-106167" y="-146173"/>
            <a:ext cx="18394167" cy="1609490"/>
          </a:xfrm>
          <a:custGeom>
            <a:avLst/>
            <a:gdLst/>
            <a:ahLst/>
            <a:cxnLst/>
            <a:rect l="l" t="t" r="r" b="b"/>
            <a:pathLst>
              <a:path w="18394167" h="1609490">
                <a:moveTo>
                  <a:pt x="0" y="0"/>
                </a:moveTo>
                <a:lnTo>
                  <a:pt x="18394167" y="0"/>
                </a:lnTo>
                <a:lnTo>
                  <a:pt x="18394167" y="1609489"/>
                </a:lnTo>
                <a:lnTo>
                  <a:pt x="0" y="1609489"/>
                </a:lnTo>
                <a:lnTo>
                  <a:pt x="0" y="0"/>
                </a:lnTo>
                <a:close/>
              </a:path>
            </a:pathLst>
          </a:custGeom>
          <a:blipFill>
            <a:blip r:embed="rId3"/>
            <a:stretch>
              <a:fillRect/>
            </a:stretch>
          </a:blipFill>
        </p:spPr>
      </p:sp>
      <p:grpSp>
        <p:nvGrpSpPr>
          <p:cNvPr id="34" name="Group 34"/>
          <p:cNvGrpSpPr/>
          <p:nvPr/>
        </p:nvGrpSpPr>
        <p:grpSpPr>
          <a:xfrm rot="-8100000">
            <a:off x="5069097" y="8459598"/>
            <a:ext cx="6019211" cy="8088001"/>
            <a:chOff x="0" y="0"/>
            <a:chExt cx="660400" cy="887378"/>
          </a:xfrm>
        </p:grpSpPr>
        <p:sp>
          <p:nvSpPr>
            <p:cNvPr id="35" name="Freeform 35"/>
            <p:cNvSpPr/>
            <p:nvPr/>
          </p:nvSpPr>
          <p:spPr>
            <a:xfrm>
              <a:off x="0" y="0"/>
              <a:ext cx="660400" cy="887378"/>
            </a:xfrm>
            <a:custGeom>
              <a:avLst/>
              <a:gdLst/>
              <a:ahLst/>
              <a:cxnLst/>
              <a:rect l="l" t="t" r="r" b="b"/>
              <a:pathLst>
                <a:path w="660400" h="887378">
                  <a:moveTo>
                    <a:pt x="220252" y="868309"/>
                  </a:moveTo>
                  <a:cubicBezTo>
                    <a:pt x="254109" y="879823"/>
                    <a:pt x="292600" y="887378"/>
                    <a:pt x="330378" y="887378"/>
                  </a:cubicBezTo>
                  <a:cubicBezTo>
                    <a:pt x="368157" y="887378"/>
                    <a:pt x="404509" y="880901"/>
                    <a:pt x="438009" y="869387"/>
                  </a:cubicBezTo>
                  <a:cubicBezTo>
                    <a:pt x="438723" y="869028"/>
                    <a:pt x="439435" y="869028"/>
                    <a:pt x="440148" y="868668"/>
                  </a:cubicBezTo>
                  <a:cubicBezTo>
                    <a:pt x="565955" y="822613"/>
                    <a:pt x="658618" y="700999"/>
                    <a:pt x="660400" y="557219"/>
                  </a:cubicBezTo>
                  <a:lnTo>
                    <a:pt x="660400" y="0"/>
                  </a:lnTo>
                  <a:lnTo>
                    <a:pt x="0" y="0"/>
                  </a:lnTo>
                  <a:lnTo>
                    <a:pt x="0" y="556806"/>
                  </a:lnTo>
                  <a:cubicBezTo>
                    <a:pt x="1782" y="701718"/>
                    <a:pt x="93019" y="823333"/>
                    <a:pt x="220252" y="868309"/>
                  </a:cubicBezTo>
                  <a:close/>
                </a:path>
              </a:pathLst>
            </a:custGeom>
            <a:solidFill>
              <a:srgbClr val="16E9F0">
                <a:alpha val="19608"/>
              </a:srgbClr>
            </a:solidFill>
          </p:spPr>
        </p:sp>
        <p:sp>
          <p:nvSpPr>
            <p:cNvPr id="36" name="TextBox 36"/>
            <p:cNvSpPr txBox="1"/>
            <p:nvPr/>
          </p:nvSpPr>
          <p:spPr>
            <a:xfrm>
              <a:off x="0" y="-38100"/>
              <a:ext cx="660400" cy="798478"/>
            </a:xfrm>
            <a:prstGeom prst="rect">
              <a:avLst/>
            </a:prstGeom>
          </p:spPr>
          <p:txBody>
            <a:bodyPr lIns="50800" tIns="50800" rIns="50800" bIns="50800" rtlCol="0" anchor="ctr"/>
            <a:lstStyle/>
            <a:p>
              <a:pPr algn="ctr">
                <a:lnSpc>
                  <a:spcPts val="2660"/>
                </a:lnSpc>
              </a:pPr>
            </a:p>
          </p:txBody>
        </p:sp>
      </p:grpSp>
      <p:grpSp>
        <p:nvGrpSpPr>
          <p:cNvPr id="37" name="Group 37"/>
          <p:cNvGrpSpPr/>
          <p:nvPr/>
        </p:nvGrpSpPr>
        <p:grpSpPr>
          <a:xfrm rot="0">
            <a:off x="16420490" y="8609379"/>
            <a:ext cx="1677621" cy="167762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A7C2"/>
              </a:solidFill>
              <a:prstDash val="solid"/>
              <a:miter/>
            </a:ln>
          </p:spPr>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40" name="Group 40"/>
          <p:cNvGrpSpPr/>
          <p:nvPr/>
        </p:nvGrpSpPr>
        <p:grpSpPr>
          <a:xfrm rot="0">
            <a:off x="15581679" y="8187512"/>
            <a:ext cx="1677621" cy="1677621"/>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A7C2"/>
              </a:solidFill>
              <a:prstDash val="solid"/>
              <a:miter/>
            </a:ln>
          </p:spPr>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43" name="Group 43"/>
          <p:cNvGrpSpPr/>
          <p:nvPr/>
        </p:nvGrpSpPr>
        <p:grpSpPr>
          <a:xfrm rot="0">
            <a:off x="14515402" y="7770569"/>
            <a:ext cx="1677621" cy="1677621"/>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A7C2"/>
              </a:solidFill>
              <a:prstDash val="solid"/>
              <a:miter/>
            </a:ln>
          </p:spPr>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2700000">
            <a:off x="10306287" y="-2633913"/>
            <a:ext cx="13906027" cy="13906027"/>
            <a:chOff x="0" y="0"/>
            <a:chExt cx="3662493" cy="3662493"/>
          </a:xfrm>
        </p:grpSpPr>
        <p:sp>
          <p:nvSpPr>
            <p:cNvPr id="4" name="Freeform 4"/>
            <p:cNvSpPr/>
            <p:nvPr/>
          </p:nvSpPr>
          <p:spPr>
            <a:xfrm>
              <a:off x="0" y="0"/>
              <a:ext cx="3662493" cy="3662493"/>
            </a:xfrm>
            <a:custGeom>
              <a:avLst/>
              <a:gdLst/>
              <a:ahLst/>
              <a:cxnLst/>
              <a:rect l="l" t="t" r="r" b="b"/>
              <a:pathLst>
                <a:path w="3662493" h="3662493">
                  <a:moveTo>
                    <a:pt x="111346" y="0"/>
                  </a:moveTo>
                  <a:lnTo>
                    <a:pt x="3551146" y="0"/>
                  </a:lnTo>
                  <a:cubicBezTo>
                    <a:pt x="3580677" y="0"/>
                    <a:pt x="3608999" y="11731"/>
                    <a:pt x="3629880" y="32613"/>
                  </a:cubicBezTo>
                  <a:cubicBezTo>
                    <a:pt x="3650762" y="53494"/>
                    <a:pt x="3662493" y="81815"/>
                    <a:pt x="3662493" y="111346"/>
                  </a:cubicBezTo>
                  <a:lnTo>
                    <a:pt x="3662493" y="3551146"/>
                  </a:lnTo>
                  <a:cubicBezTo>
                    <a:pt x="3662493" y="3612642"/>
                    <a:pt x="3612642" y="3662493"/>
                    <a:pt x="3551146" y="3662493"/>
                  </a:cubicBezTo>
                  <a:lnTo>
                    <a:pt x="111346" y="3662493"/>
                  </a:lnTo>
                  <a:cubicBezTo>
                    <a:pt x="49851" y="3662493"/>
                    <a:pt x="0" y="3612642"/>
                    <a:pt x="0" y="3551146"/>
                  </a:cubicBezTo>
                  <a:lnTo>
                    <a:pt x="0" y="111346"/>
                  </a:lnTo>
                  <a:cubicBezTo>
                    <a:pt x="0" y="49851"/>
                    <a:pt x="49851" y="0"/>
                    <a:pt x="111346" y="0"/>
                  </a:cubicBezTo>
                  <a:close/>
                </a:path>
              </a:pathLst>
            </a:custGeom>
            <a:solidFill>
              <a:srgbClr val="00A7C2"/>
            </a:solidFill>
          </p:spPr>
        </p:sp>
        <p:sp>
          <p:nvSpPr>
            <p:cNvPr id="5" name="TextBox 5"/>
            <p:cNvSpPr txBox="1"/>
            <p:nvPr/>
          </p:nvSpPr>
          <p:spPr>
            <a:xfrm>
              <a:off x="0" y="-38100"/>
              <a:ext cx="3662493" cy="3700593"/>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270372" y="0"/>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2089872" y="631708"/>
            <a:ext cx="53728" cy="537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9" name="TextBox 9"/>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0" name="AutoShape 10"/>
          <p:cNvSpPr/>
          <p:nvPr/>
        </p:nvSpPr>
        <p:spPr>
          <a:xfrm>
            <a:off x="1028700" y="9239250"/>
            <a:ext cx="2859390" cy="0"/>
          </a:xfrm>
          <a:prstGeom prst="line">
            <a:avLst/>
          </a:prstGeom>
          <a:ln w="38100" cap="flat">
            <a:solidFill>
              <a:srgbClr val="2B2B2B"/>
            </a:solidFill>
            <a:prstDash val="solid"/>
            <a:headEnd type="none" w="sm" len="sm"/>
            <a:tailEnd type="none" w="sm" len="sm"/>
          </a:ln>
        </p:spPr>
      </p:sp>
      <p:sp>
        <p:nvSpPr>
          <p:cNvPr id="11" name="Freeform 11"/>
          <p:cNvSpPr/>
          <p:nvPr/>
        </p:nvSpPr>
        <p:spPr>
          <a:xfrm>
            <a:off x="1028700" y="852374"/>
            <a:ext cx="16230600" cy="8622506"/>
          </a:xfrm>
          <a:custGeom>
            <a:avLst/>
            <a:gdLst/>
            <a:ahLst/>
            <a:cxnLst/>
            <a:rect l="l" t="t" r="r" b="b"/>
            <a:pathLst>
              <a:path w="16230600" h="8622506">
                <a:moveTo>
                  <a:pt x="0" y="0"/>
                </a:moveTo>
                <a:lnTo>
                  <a:pt x="16230600" y="0"/>
                </a:lnTo>
                <a:lnTo>
                  <a:pt x="16230600" y="8622506"/>
                </a:lnTo>
                <a:lnTo>
                  <a:pt x="0" y="8622506"/>
                </a:lnTo>
                <a:lnTo>
                  <a:pt x="0" y="0"/>
                </a:lnTo>
                <a:close/>
              </a:path>
            </a:pathLst>
          </a:custGeom>
          <a:blipFill>
            <a:blip r:embed="rId4"/>
            <a:stretch>
              <a:fillRect/>
            </a:stretch>
          </a:blipFill>
        </p:spPr>
      </p:sp>
      <p:sp>
        <p:nvSpPr>
          <p:cNvPr id="12" name="TextBox 12"/>
          <p:cNvSpPr txBox="1"/>
          <p:nvPr/>
        </p:nvSpPr>
        <p:spPr>
          <a:xfrm>
            <a:off x="15001152" y="275473"/>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API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2700000">
            <a:off x="10306287" y="-2633913"/>
            <a:ext cx="13906027" cy="13906027"/>
            <a:chOff x="0" y="0"/>
            <a:chExt cx="3662493" cy="3662493"/>
          </a:xfrm>
        </p:grpSpPr>
        <p:sp>
          <p:nvSpPr>
            <p:cNvPr id="4" name="Freeform 4"/>
            <p:cNvSpPr/>
            <p:nvPr/>
          </p:nvSpPr>
          <p:spPr>
            <a:xfrm>
              <a:off x="0" y="0"/>
              <a:ext cx="3662493" cy="3662493"/>
            </a:xfrm>
            <a:custGeom>
              <a:avLst/>
              <a:gdLst/>
              <a:ahLst/>
              <a:cxnLst/>
              <a:rect l="l" t="t" r="r" b="b"/>
              <a:pathLst>
                <a:path w="3662493" h="3662493">
                  <a:moveTo>
                    <a:pt x="111346" y="0"/>
                  </a:moveTo>
                  <a:lnTo>
                    <a:pt x="3551146" y="0"/>
                  </a:lnTo>
                  <a:cubicBezTo>
                    <a:pt x="3580677" y="0"/>
                    <a:pt x="3608999" y="11731"/>
                    <a:pt x="3629880" y="32613"/>
                  </a:cubicBezTo>
                  <a:cubicBezTo>
                    <a:pt x="3650762" y="53494"/>
                    <a:pt x="3662493" y="81815"/>
                    <a:pt x="3662493" y="111346"/>
                  </a:cubicBezTo>
                  <a:lnTo>
                    <a:pt x="3662493" y="3551146"/>
                  </a:lnTo>
                  <a:cubicBezTo>
                    <a:pt x="3662493" y="3612642"/>
                    <a:pt x="3612642" y="3662493"/>
                    <a:pt x="3551146" y="3662493"/>
                  </a:cubicBezTo>
                  <a:lnTo>
                    <a:pt x="111346" y="3662493"/>
                  </a:lnTo>
                  <a:cubicBezTo>
                    <a:pt x="49851" y="3662493"/>
                    <a:pt x="0" y="3612642"/>
                    <a:pt x="0" y="3551146"/>
                  </a:cubicBezTo>
                  <a:lnTo>
                    <a:pt x="0" y="111346"/>
                  </a:lnTo>
                  <a:cubicBezTo>
                    <a:pt x="0" y="49851"/>
                    <a:pt x="49851" y="0"/>
                    <a:pt x="111346" y="0"/>
                  </a:cubicBezTo>
                  <a:close/>
                </a:path>
              </a:pathLst>
            </a:custGeom>
            <a:solidFill>
              <a:srgbClr val="00A7C2"/>
            </a:solidFill>
          </p:spPr>
        </p:sp>
        <p:sp>
          <p:nvSpPr>
            <p:cNvPr id="5" name="TextBox 5"/>
            <p:cNvSpPr txBox="1"/>
            <p:nvPr/>
          </p:nvSpPr>
          <p:spPr>
            <a:xfrm>
              <a:off x="0" y="-38100"/>
              <a:ext cx="3662493" cy="3700593"/>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270372" y="0"/>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2089872" y="631708"/>
            <a:ext cx="53728" cy="537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9" name="TextBox 9"/>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0" name="AutoShape 10"/>
          <p:cNvSpPr/>
          <p:nvPr/>
        </p:nvSpPr>
        <p:spPr>
          <a:xfrm>
            <a:off x="1028700" y="9239250"/>
            <a:ext cx="2859390" cy="0"/>
          </a:xfrm>
          <a:prstGeom prst="line">
            <a:avLst/>
          </a:prstGeom>
          <a:ln w="38100" cap="flat">
            <a:solidFill>
              <a:srgbClr val="2B2B2B"/>
            </a:solidFill>
            <a:prstDash val="solid"/>
            <a:headEnd type="none" w="sm" len="sm"/>
            <a:tailEnd type="none" w="sm" len="sm"/>
          </a:ln>
        </p:spPr>
      </p:sp>
      <p:sp>
        <p:nvSpPr>
          <p:cNvPr id="11" name="Freeform 11"/>
          <p:cNvSpPr/>
          <p:nvPr/>
        </p:nvSpPr>
        <p:spPr>
          <a:xfrm>
            <a:off x="1297124" y="778789"/>
            <a:ext cx="16431854" cy="8729423"/>
          </a:xfrm>
          <a:custGeom>
            <a:avLst/>
            <a:gdLst/>
            <a:ahLst/>
            <a:cxnLst/>
            <a:rect l="l" t="t" r="r" b="b"/>
            <a:pathLst>
              <a:path w="16431854" h="8729423">
                <a:moveTo>
                  <a:pt x="0" y="0"/>
                </a:moveTo>
                <a:lnTo>
                  <a:pt x="16431854" y="0"/>
                </a:lnTo>
                <a:lnTo>
                  <a:pt x="16431854" y="8729422"/>
                </a:lnTo>
                <a:lnTo>
                  <a:pt x="0" y="8729422"/>
                </a:lnTo>
                <a:lnTo>
                  <a:pt x="0" y="0"/>
                </a:lnTo>
                <a:close/>
              </a:path>
            </a:pathLst>
          </a:custGeom>
          <a:blipFill>
            <a:blip r:embed="rId4"/>
            <a:stretch>
              <a:fillRect/>
            </a:stretch>
          </a:blipFill>
        </p:spPr>
      </p:sp>
      <p:sp>
        <p:nvSpPr>
          <p:cNvPr id="12" name="TextBox 12"/>
          <p:cNvSpPr txBox="1"/>
          <p:nvPr/>
        </p:nvSpPr>
        <p:spPr>
          <a:xfrm>
            <a:off x="15001152" y="275473"/>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API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9368285" y="1742478"/>
            <a:ext cx="10875875" cy="9346455"/>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35848" t="-32709" b="-5543"/>
              </a:stretch>
            </a:blipFill>
          </p:spPr>
        </p:sp>
      </p:grpSp>
      <p:grpSp>
        <p:nvGrpSpPr>
          <p:cNvPr id="5" name="Group 5"/>
          <p:cNvGrpSpPr/>
          <p:nvPr/>
        </p:nvGrpSpPr>
        <p:grpSpPr>
          <a:xfrm rot="0">
            <a:off x="11145727" y="2205990"/>
            <a:ext cx="822888" cy="465850"/>
            <a:chOff x="0" y="0"/>
            <a:chExt cx="617086" cy="349342"/>
          </a:xfrm>
        </p:grpSpPr>
        <p:sp>
          <p:nvSpPr>
            <p:cNvPr id="6" name="Freeform 6"/>
            <p:cNvSpPr/>
            <p:nvPr/>
          </p:nvSpPr>
          <p:spPr>
            <a:xfrm>
              <a:off x="0" y="0"/>
              <a:ext cx="617087" cy="349342"/>
            </a:xfrm>
            <a:custGeom>
              <a:avLst/>
              <a:gdLst/>
              <a:ahLst/>
              <a:cxnLst/>
              <a:rect l="l" t="t" r="r" b="b"/>
              <a:pathLst>
                <a:path w="617087" h="349342">
                  <a:moveTo>
                    <a:pt x="413887" y="0"/>
                  </a:moveTo>
                  <a:lnTo>
                    <a:pt x="0" y="0"/>
                  </a:lnTo>
                  <a:lnTo>
                    <a:pt x="203200" y="349342"/>
                  </a:lnTo>
                  <a:lnTo>
                    <a:pt x="617087" y="349342"/>
                  </a:lnTo>
                  <a:lnTo>
                    <a:pt x="413887" y="0"/>
                  </a:lnTo>
                  <a:close/>
                </a:path>
              </a:pathLst>
            </a:custGeom>
            <a:solidFill>
              <a:srgbClr val="01758C"/>
            </a:solidFill>
          </p:spPr>
        </p:sp>
        <p:sp>
          <p:nvSpPr>
            <p:cNvPr id="7" name="TextBox 7"/>
            <p:cNvSpPr txBox="1"/>
            <p:nvPr/>
          </p:nvSpPr>
          <p:spPr>
            <a:xfrm>
              <a:off x="101600" y="-38100"/>
              <a:ext cx="413886" cy="387442"/>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8954405" y="5947098"/>
            <a:ext cx="827759" cy="468607"/>
            <a:chOff x="0" y="0"/>
            <a:chExt cx="617086" cy="349342"/>
          </a:xfrm>
        </p:grpSpPr>
        <p:sp>
          <p:nvSpPr>
            <p:cNvPr id="9" name="Freeform 9"/>
            <p:cNvSpPr/>
            <p:nvPr/>
          </p:nvSpPr>
          <p:spPr>
            <a:xfrm>
              <a:off x="0" y="0"/>
              <a:ext cx="617087" cy="349342"/>
            </a:xfrm>
            <a:custGeom>
              <a:avLst/>
              <a:gdLst/>
              <a:ahLst/>
              <a:cxnLst/>
              <a:rect l="l" t="t" r="r" b="b"/>
              <a:pathLst>
                <a:path w="617087" h="349342">
                  <a:moveTo>
                    <a:pt x="413887" y="0"/>
                  </a:moveTo>
                  <a:lnTo>
                    <a:pt x="0" y="0"/>
                  </a:lnTo>
                  <a:lnTo>
                    <a:pt x="203200" y="349342"/>
                  </a:lnTo>
                  <a:lnTo>
                    <a:pt x="617087" y="349342"/>
                  </a:lnTo>
                  <a:lnTo>
                    <a:pt x="413887" y="0"/>
                  </a:lnTo>
                  <a:close/>
                </a:path>
              </a:pathLst>
            </a:custGeom>
            <a:solidFill>
              <a:srgbClr val="013C4E"/>
            </a:solidFill>
          </p:spPr>
        </p:sp>
        <p:sp>
          <p:nvSpPr>
            <p:cNvPr id="10" name="TextBox 10"/>
            <p:cNvSpPr txBox="1"/>
            <p:nvPr/>
          </p:nvSpPr>
          <p:spPr>
            <a:xfrm>
              <a:off x="101600" y="-38100"/>
              <a:ext cx="413886" cy="387442"/>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1812000">
            <a:off x="10435329" y="1115740"/>
            <a:ext cx="473870" cy="6610331"/>
            <a:chOff x="0" y="0"/>
            <a:chExt cx="124805" cy="1740993"/>
          </a:xfrm>
        </p:grpSpPr>
        <p:sp>
          <p:nvSpPr>
            <p:cNvPr id="12" name="Freeform 12"/>
            <p:cNvSpPr/>
            <p:nvPr/>
          </p:nvSpPr>
          <p:spPr>
            <a:xfrm>
              <a:off x="0" y="0"/>
              <a:ext cx="124805" cy="1740993"/>
            </a:xfrm>
            <a:custGeom>
              <a:avLst/>
              <a:gdLst/>
              <a:ahLst/>
              <a:cxnLst/>
              <a:rect l="l" t="t" r="r" b="b"/>
              <a:pathLst>
                <a:path w="124805" h="1740993">
                  <a:moveTo>
                    <a:pt x="0" y="0"/>
                  </a:moveTo>
                  <a:lnTo>
                    <a:pt x="124805" y="0"/>
                  </a:lnTo>
                  <a:lnTo>
                    <a:pt x="124805" y="1740993"/>
                  </a:lnTo>
                  <a:lnTo>
                    <a:pt x="0" y="1740993"/>
                  </a:lnTo>
                  <a:close/>
                </a:path>
              </a:pathLst>
            </a:custGeom>
            <a:solidFill>
              <a:srgbClr val="69D8D1"/>
            </a:solidFill>
          </p:spPr>
        </p:sp>
        <p:sp>
          <p:nvSpPr>
            <p:cNvPr id="13" name="TextBox 13"/>
            <p:cNvSpPr txBox="1"/>
            <p:nvPr/>
          </p:nvSpPr>
          <p:spPr>
            <a:xfrm>
              <a:off x="0" y="-38100"/>
              <a:ext cx="124805" cy="1779093"/>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1812000">
            <a:off x="18958321" y="1085859"/>
            <a:ext cx="592679" cy="6610331"/>
            <a:chOff x="0" y="0"/>
            <a:chExt cx="156096" cy="1740993"/>
          </a:xfrm>
        </p:grpSpPr>
        <p:sp>
          <p:nvSpPr>
            <p:cNvPr id="15" name="Freeform 15"/>
            <p:cNvSpPr/>
            <p:nvPr/>
          </p:nvSpPr>
          <p:spPr>
            <a:xfrm>
              <a:off x="0" y="0"/>
              <a:ext cx="156096" cy="1740993"/>
            </a:xfrm>
            <a:custGeom>
              <a:avLst/>
              <a:gdLst/>
              <a:ahLst/>
              <a:cxnLst/>
              <a:rect l="l" t="t" r="r" b="b"/>
              <a:pathLst>
                <a:path w="156096" h="1740993">
                  <a:moveTo>
                    <a:pt x="0" y="0"/>
                  </a:moveTo>
                  <a:lnTo>
                    <a:pt x="156096" y="0"/>
                  </a:lnTo>
                  <a:lnTo>
                    <a:pt x="156096" y="1740993"/>
                  </a:lnTo>
                  <a:lnTo>
                    <a:pt x="0" y="1740993"/>
                  </a:lnTo>
                  <a:close/>
                </a:path>
              </a:pathLst>
            </a:custGeom>
            <a:solidFill>
              <a:srgbClr val="00A7C2"/>
            </a:solidFill>
          </p:spPr>
        </p:sp>
        <p:sp>
          <p:nvSpPr>
            <p:cNvPr id="16" name="TextBox 16"/>
            <p:cNvSpPr txBox="1"/>
            <p:nvPr/>
          </p:nvSpPr>
          <p:spPr>
            <a:xfrm>
              <a:off x="0" y="-38100"/>
              <a:ext cx="156096" cy="1779093"/>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0">
            <a:off x="11145727" y="0"/>
            <a:ext cx="8473595" cy="2205990"/>
            <a:chOff x="0" y="0"/>
            <a:chExt cx="1339989" cy="348849"/>
          </a:xfrm>
        </p:grpSpPr>
        <p:sp>
          <p:nvSpPr>
            <p:cNvPr id="18" name="Freeform 18"/>
            <p:cNvSpPr/>
            <p:nvPr/>
          </p:nvSpPr>
          <p:spPr>
            <a:xfrm>
              <a:off x="0" y="0"/>
              <a:ext cx="1339989" cy="348849"/>
            </a:xfrm>
            <a:custGeom>
              <a:avLst/>
              <a:gdLst/>
              <a:ahLst/>
              <a:cxnLst/>
              <a:rect l="l" t="t" r="r" b="b"/>
              <a:pathLst>
                <a:path w="1339989" h="348849">
                  <a:moveTo>
                    <a:pt x="203200" y="0"/>
                  </a:moveTo>
                  <a:lnTo>
                    <a:pt x="1339989" y="0"/>
                  </a:lnTo>
                  <a:lnTo>
                    <a:pt x="1136789" y="348849"/>
                  </a:lnTo>
                  <a:lnTo>
                    <a:pt x="0" y="348849"/>
                  </a:lnTo>
                  <a:lnTo>
                    <a:pt x="203200" y="0"/>
                  </a:lnTo>
                  <a:close/>
                </a:path>
              </a:pathLst>
            </a:custGeom>
            <a:solidFill>
              <a:srgbClr val="00A7C2"/>
            </a:solidFill>
          </p:spPr>
        </p:sp>
        <p:sp>
          <p:nvSpPr>
            <p:cNvPr id="19" name="TextBox 19"/>
            <p:cNvSpPr txBox="1"/>
            <p:nvPr/>
          </p:nvSpPr>
          <p:spPr>
            <a:xfrm>
              <a:off x="101600" y="-38100"/>
              <a:ext cx="1136789" cy="386949"/>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rot="0">
            <a:off x="6428712" y="5947098"/>
            <a:ext cx="5051387" cy="4339902"/>
            <a:chOff x="0" y="0"/>
            <a:chExt cx="812800" cy="698318"/>
          </a:xfrm>
        </p:grpSpPr>
        <p:sp>
          <p:nvSpPr>
            <p:cNvPr id="21" name="Freeform 21"/>
            <p:cNvSpPr/>
            <p:nvPr/>
          </p:nvSpPr>
          <p:spPr>
            <a:xfrm>
              <a:off x="0" y="0"/>
              <a:ext cx="812800" cy="698318"/>
            </a:xfrm>
            <a:custGeom>
              <a:avLst/>
              <a:gdLst/>
              <a:ahLst/>
              <a:cxnLst/>
              <a:rect l="l" t="t" r="r" b="b"/>
              <a:pathLst>
                <a:path w="812800" h="698318">
                  <a:moveTo>
                    <a:pt x="406400" y="0"/>
                  </a:moveTo>
                  <a:lnTo>
                    <a:pt x="812800" y="698318"/>
                  </a:lnTo>
                  <a:lnTo>
                    <a:pt x="0" y="698318"/>
                  </a:lnTo>
                  <a:lnTo>
                    <a:pt x="406400" y="0"/>
                  </a:lnTo>
                  <a:close/>
                </a:path>
              </a:pathLst>
            </a:custGeom>
            <a:solidFill>
              <a:srgbClr val="01758C"/>
            </a:solidFill>
          </p:spPr>
        </p:sp>
        <p:sp>
          <p:nvSpPr>
            <p:cNvPr id="22" name="TextBox 22"/>
            <p:cNvSpPr txBox="1"/>
            <p:nvPr/>
          </p:nvSpPr>
          <p:spPr>
            <a:xfrm>
              <a:off x="127000" y="286119"/>
              <a:ext cx="558800" cy="362319"/>
            </a:xfrm>
            <a:prstGeom prst="rect">
              <a:avLst/>
            </a:prstGeom>
          </p:spPr>
          <p:txBody>
            <a:bodyPr lIns="50800" tIns="50800" rIns="50800" bIns="50800" rtlCol="0" anchor="ctr"/>
            <a:lstStyle/>
            <a:p>
              <a:pPr algn="ctr">
                <a:lnSpc>
                  <a:spcPts val="2660"/>
                </a:lnSpc>
              </a:pPr>
            </a:p>
          </p:txBody>
        </p:sp>
      </p:grpSp>
      <p:sp>
        <p:nvSpPr>
          <p:cNvPr id="23" name="Freeform 23"/>
          <p:cNvSpPr/>
          <p:nvPr/>
        </p:nvSpPr>
        <p:spPr>
          <a:xfrm>
            <a:off x="1978180" y="6288294"/>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4" name="Group 24"/>
          <p:cNvGrpSpPr/>
          <p:nvPr/>
        </p:nvGrpSpPr>
        <p:grpSpPr>
          <a:xfrm rot="0">
            <a:off x="2836261" y="1469908"/>
            <a:ext cx="53728" cy="5372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26" name="TextBox 26"/>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grpSp>
        <p:nvGrpSpPr>
          <p:cNvPr id="27" name="Group 27"/>
          <p:cNvGrpSpPr/>
          <p:nvPr/>
        </p:nvGrpSpPr>
        <p:grpSpPr>
          <a:xfrm rot="0">
            <a:off x="8688886" y="8888005"/>
            <a:ext cx="531040" cy="53104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alpha val="19608"/>
              </a:srgbClr>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520"/>
                </a:lnSpc>
              </a:pPr>
            </a:p>
          </p:txBody>
        </p:sp>
      </p:grpSp>
      <p:grpSp>
        <p:nvGrpSpPr>
          <p:cNvPr id="30" name="Group 30"/>
          <p:cNvGrpSpPr/>
          <p:nvPr/>
        </p:nvGrpSpPr>
        <p:grpSpPr>
          <a:xfrm rot="0">
            <a:off x="8781496" y="8980616"/>
            <a:ext cx="345819" cy="34581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520"/>
                </a:lnSpc>
              </a:pPr>
            </a:p>
          </p:txBody>
        </p:sp>
      </p:grpSp>
      <p:sp>
        <p:nvSpPr>
          <p:cNvPr id="33" name="Freeform 33"/>
          <p:cNvSpPr/>
          <p:nvPr/>
        </p:nvSpPr>
        <p:spPr>
          <a:xfrm rot="5400000" flipH="1">
            <a:off x="8769743" y="8968863"/>
            <a:ext cx="369324" cy="369324"/>
          </a:xfrm>
          <a:custGeom>
            <a:avLst/>
            <a:gdLst/>
            <a:ahLst/>
            <a:cxnLst/>
            <a:rect l="l" t="t" r="r" b="b"/>
            <a:pathLst>
              <a:path w="369324" h="369324">
                <a:moveTo>
                  <a:pt x="369324" y="0"/>
                </a:moveTo>
                <a:lnTo>
                  <a:pt x="0" y="0"/>
                </a:lnTo>
                <a:lnTo>
                  <a:pt x="0" y="369324"/>
                </a:lnTo>
                <a:lnTo>
                  <a:pt x="369324" y="369324"/>
                </a:lnTo>
                <a:lnTo>
                  <a:pt x="36932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AutoShape 34"/>
          <p:cNvSpPr/>
          <p:nvPr/>
        </p:nvSpPr>
        <p:spPr>
          <a:xfrm>
            <a:off x="1261311" y="5339407"/>
            <a:ext cx="6492240" cy="0"/>
          </a:xfrm>
          <a:prstGeom prst="line">
            <a:avLst/>
          </a:prstGeom>
          <a:ln w="38100" cap="flat">
            <a:solidFill>
              <a:srgbClr val="2B2B2B"/>
            </a:solidFill>
            <a:prstDash val="solid"/>
            <a:headEnd type="none" w="sm" len="sm"/>
            <a:tailEnd type="none" w="sm" len="sm"/>
          </a:ln>
        </p:spPr>
      </p:sp>
      <p:sp>
        <p:nvSpPr>
          <p:cNvPr id="35" name="Freeform 35"/>
          <p:cNvSpPr/>
          <p:nvPr/>
        </p:nvSpPr>
        <p:spPr>
          <a:xfrm>
            <a:off x="171201" y="-139582"/>
            <a:ext cx="18394167" cy="1609490"/>
          </a:xfrm>
          <a:custGeom>
            <a:avLst/>
            <a:gdLst/>
            <a:ahLst/>
            <a:cxnLst/>
            <a:rect l="l" t="t" r="r" b="b"/>
            <a:pathLst>
              <a:path w="18394167" h="1609490">
                <a:moveTo>
                  <a:pt x="0" y="0"/>
                </a:moveTo>
                <a:lnTo>
                  <a:pt x="18394167" y="0"/>
                </a:lnTo>
                <a:lnTo>
                  <a:pt x="18394167" y="1609490"/>
                </a:lnTo>
                <a:lnTo>
                  <a:pt x="0" y="1609490"/>
                </a:lnTo>
                <a:lnTo>
                  <a:pt x="0" y="0"/>
                </a:lnTo>
                <a:close/>
              </a:path>
            </a:pathLst>
          </a:custGeom>
          <a:blipFill>
            <a:blip r:embed="rId7"/>
            <a:stretch>
              <a:fillRect/>
            </a:stretch>
          </a:blipFill>
        </p:spPr>
      </p:sp>
      <p:sp>
        <p:nvSpPr>
          <p:cNvPr id="36" name="TextBox 36"/>
          <p:cNvSpPr txBox="1"/>
          <p:nvPr/>
        </p:nvSpPr>
        <p:spPr>
          <a:xfrm>
            <a:off x="6820719" y="9511665"/>
            <a:ext cx="4267374" cy="356235"/>
          </a:xfrm>
          <a:prstGeom prst="rect">
            <a:avLst/>
          </a:prstGeom>
        </p:spPr>
        <p:txBody>
          <a:bodyPr lIns="0" tIns="0" rIns="0" bIns="0" rtlCol="0" anchor="t">
            <a:spAutoFit/>
          </a:bodyPr>
          <a:lstStyle/>
          <a:p>
            <a:pPr algn="ctr">
              <a:lnSpc>
                <a:spcPts val="2940"/>
              </a:lnSpc>
              <a:spcBef>
                <a:spcPct val="0"/>
              </a:spcBef>
            </a:pPr>
            <a:r>
              <a:rPr lang="en-US" sz="2100" b="1" spc="-84">
                <a:solidFill>
                  <a:srgbClr val="FFFFFF"/>
                </a:solidFill>
                <a:latin typeface="Montserrat Medium" panose="00000600000000000000"/>
                <a:ea typeface="Montserrat Medium" panose="00000600000000000000"/>
                <a:cs typeface="Montserrat Medium" panose="00000600000000000000"/>
                <a:sym typeface="Montserrat Medium" panose="00000600000000000000"/>
              </a:rPr>
              <a:t>https://teamdepi.github.io/mega</a:t>
            </a:r>
            <a:endParaRPr lang="en-US" sz="2100" b="1" spc="-84">
              <a:solidFill>
                <a:srgbClr val="FFFFFF"/>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37" name="TextBox 37"/>
          <p:cNvSpPr txBox="1"/>
          <p:nvPr/>
        </p:nvSpPr>
        <p:spPr>
          <a:xfrm>
            <a:off x="1261311" y="3077076"/>
            <a:ext cx="7543612" cy="1096011"/>
          </a:xfrm>
          <a:prstGeom prst="rect">
            <a:avLst/>
          </a:prstGeom>
        </p:spPr>
        <p:txBody>
          <a:bodyPr lIns="0" tIns="0" rIns="0" bIns="0" rtlCol="0" anchor="t">
            <a:spAutoFit/>
          </a:bodyPr>
          <a:lstStyle/>
          <a:p>
            <a:pPr algn="l">
              <a:lnSpc>
                <a:spcPts val="8320"/>
              </a:lnSpc>
            </a:pPr>
            <a:r>
              <a:rPr lang="en-US" sz="8000" b="1" spc="-192">
                <a:solidFill>
                  <a:srgbClr val="00A7C2"/>
                </a:solidFill>
                <a:latin typeface="Zaatar" panose="00000800000000000000"/>
                <a:ea typeface="Zaatar" panose="00000800000000000000"/>
                <a:cs typeface="Zaatar" panose="00000800000000000000"/>
                <a:sym typeface="Zaatar" panose="00000800000000000000"/>
              </a:rPr>
              <a:t>Thank</a:t>
            </a:r>
            <a:endParaRPr lang="en-US" sz="8000" b="1" spc="-192">
              <a:solidFill>
                <a:srgbClr val="00A7C2"/>
              </a:solidFill>
              <a:latin typeface="Zaatar" panose="00000800000000000000"/>
              <a:ea typeface="Zaatar" panose="00000800000000000000"/>
              <a:cs typeface="Zaatar" panose="00000800000000000000"/>
              <a:sym typeface="Zaatar" panose="00000800000000000000"/>
            </a:endParaRPr>
          </a:p>
        </p:txBody>
      </p:sp>
      <p:sp>
        <p:nvSpPr>
          <p:cNvPr id="38" name="TextBox 38"/>
          <p:cNvSpPr txBox="1"/>
          <p:nvPr/>
        </p:nvSpPr>
        <p:spPr>
          <a:xfrm>
            <a:off x="1261311" y="4029576"/>
            <a:ext cx="7543612" cy="1096011"/>
          </a:xfrm>
          <a:prstGeom prst="rect">
            <a:avLst/>
          </a:prstGeom>
        </p:spPr>
        <p:txBody>
          <a:bodyPr lIns="0" tIns="0" rIns="0" bIns="0" rtlCol="0" anchor="t">
            <a:spAutoFit/>
          </a:bodyPr>
          <a:lstStyle/>
          <a:p>
            <a:pPr algn="l">
              <a:lnSpc>
                <a:spcPts val="8320"/>
              </a:lnSpc>
            </a:pPr>
            <a:r>
              <a:rPr lang="en-US" sz="8000" b="1" spc="-192">
                <a:solidFill>
                  <a:srgbClr val="013C4E"/>
                </a:solidFill>
                <a:latin typeface="Zaatar" panose="00000800000000000000"/>
                <a:ea typeface="Zaatar" panose="00000800000000000000"/>
                <a:cs typeface="Zaatar" panose="00000800000000000000"/>
                <a:sym typeface="Zaatar" panose="00000800000000000000"/>
              </a:rPr>
              <a:t>You</a:t>
            </a:r>
            <a:endParaRPr lang="en-US" sz="8000" b="1" spc="-192">
              <a:solidFill>
                <a:srgbClr val="013C4E"/>
              </a:solidFill>
              <a:latin typeface="Zaatar" panose="00000800000000000000"/>
              <a:ea typeface="Zaatar" panose="00000800000000000000"/>
              <a:cs typeface="Zaatar" panose="00000800000000000000"/>
              <a:sym typeface="Zaatar" panose="00000800000000000000"/>
            </a:endParaRPr>
          </a:p>
        </p:txBody>
      </p:sp>
      <p:sp>
        <p:nvSpPr>
          <p:cNvPr id="39" name="TextBox 39"/>
          <p:cNvSpPr txBox="1"/>
          <p:nvPr/>
        </p:nvSpPr>
        <p:spPr>
          <a:xfrm>
            <a:off x="698345" y="5642563"/>
            <a:ext cx="7234802" cy="455231"/>
          </a:xfrm>
          <a:prstGeom prst="rect">
            <a:avLst/>
          </a:prstGeom>
        </p:spPr>
        <p:txBody>
          <a:bodyPr lIns="0" tIns="0" rIns="0" bIns="0" rtlCol="0" anchor="t">
            <a:spAutoFit/>
          </a:bodyPr>
          <a:lstStyle/>
          <a:p>
            <a:pPr algn="l">
              <a:lnSpc>
                <a:spcPts val="3785"/>
              </a:lnSpc>
            </a:pPr>
            <a:r>
              <a:rPr lang="en-US" sz="2700" spc="-64">
                <a:solidFill>
                  <a:srgbClr val="013C4E"/>
                </a:solidFill>
                <a:latin typeface="Zaatar" panose="00000800000000000000"/>
                <a:ea typeface="Zaatar" panose="00000800000000000000"/>
                <a:cs typeface="Zaatar" panose="00000800000000000000"/>
                <a:sym typeface="Zaatar" panose="00000800000000000000"/>
              </a:rPr>
              <a:t>Software Testing Team</a:t>
            </a:r>
            <a:endParaRPr lang="en-US" sz="2700" spc="-64">
              <a:solidFill>
                <a:srgbClr val="013C4E"/>
              </a:solidFill>
              <a:latin typeface="Zaatar" panose="00000800000000000000"/>
              <a:ea typeface="Zaatar" panose="00000800000000000000"/>
              <a:cs typeface="Zaatar" panose="00000800000000000000"/>
              <a:sym typeface="Zaatar"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16420490" y="8609379"/>
            <a:ext cx="1677621" cy="167762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A7C2"/>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8100000">
            <a:off x="-1961856" y="4985700"/>
            <a:ext cx="6019211" cy="8088001"/>
            <a:chOff x="0" y="0"/>
            <a:chExt cx="660400" cy="887378"/>
          </a:xfrm>
        </p:grpSpPr>
        <p:sp>
          <p:nvSpPr>
            <p:cNvPr id="7" name="Freeform 7"/>
            <p:cNvSpPr/>
            <p:nvPr/>
          </p:nvSpPr>
          <p:spPr>
            <a:xfrm>
              <a:off x="0" y="0"/>
              <a:ext cx="660400" cy="887378"/>
            </a:xfrm>
            <a:custGeom>
              <a:avLst/>
              <a:gdLst/>
              <a:ahLst/>
              <a:cxnLst/>
              <a:rect l="l" t="t" r="r" b="b"/>
              <a:pathLst>
                <a:path w="660400" h="887378">
                  <a:moveTo>
                    <a:pt x="220252" y="868309"/>
                  </a:moveTo>
                  <a:cubicBezTo>
                    <a:pt x="254109" y="879823"/>
                    <a:pt x="292600" y="887378"/>
                    <a:pt x="330378" y="887378"/>
                  </a:cubicBezTo>
                  <a:cubicBezTo>
                    <a:pt x="368157" y="887378"/>
                    <a:pt x="404509" y="880901"/>
                    <a:pt x="438009" y="869387"/>
                  </a:cubicBezTo>
                  <a:cubicBezTo>
                    <a:pt x="438723" y="869028"/>
                    <a:pt x="439435" y="869028"/>
                    <a:pt x="440148" y="868668"/>
                  </a:cubicBezTo>
                  <a:cubicBezTo>
                    <a:pt x="565955" y="822613"/>
                    <a:pt x="658618" y="700999"/>
                    <a:pt x="660400" y="557219"/>
                  </a:cubicBezTo>
                  <a:lnTo>
                    <a:pt x="660400" y="0"/>
                  </a:lnTo>
                  <a:lnTo>
                    <a:pt x="0" y="0"/>
                  </a:lnTo>
                  <a:lnTo>
                    <a:pt x="0" y="556806"/>
                  </a:lnTo>
                  <a:cubicBezTo>
                    <a:pt x="1782" y="701718"/>
                    <a:pt x="93019" y="823333"/>
                    <a:pt x="220252" y="868309"/>
                  </a:cubicBezTo>
                  <a:close/>
                </a:path>
              </a:pathLst>
            </a:custGeom>
            <a:solidFill>
              <a:srgbClr val="16E9F0">
                <a:alpha val="19608"/>
              </a:srgbClr>
            </a:solidFill>
          </p:spPr>
        </p:sp>
        <p:sp>
          <p:nvSpPr>
            <p:cNvPr id="8" name="TextBox 8"/>
            <p:cNvSpPr txBox="1"/>
            <p:nvPr/>
          </p:nvSpPr>
          <p:spPr>
            <a:xfrm>
              <a:off x="0" y="-38100"/>
              <a:ext cx="660400" cy="798478"/>
            </a:xfrm>
            <a:prstGeom prst="rect">
              <a:avLst/>
            </a:prstGeom>
          </p:spPr>
          <p:txBody>
            <a:bodyPr lIns="50800" tIns="50800" rIns="50800" bIns="50800" rtlCol="0" anchor="ctr"/>
            <a:lstStyle/>
            <a:p>
              <a:pPr algn="ctr">
                <a:lnSpc>
                  <a:spcPts val="2660"/>
                </a:lnSpc>
              </a:pPr>
            </a:p>
          </p:txBody>
        </p:sp>
      </p:grpSp>
      <p:sp>
        <p:nvSpPr>
          <p:cNvPr id="9" name="Freeform 9"/>
          <p:cNvSpPr/>
          <p:nvPr/>
        </p:nvSpPr>
        <p:spPr>
          <a:xfrm>
            <a:off x="514922" y="423853"/>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0">
            <a:off x="2089872" y="631708"/>
            <a:ext cx="53728" cy="5372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12" name="TextBox 12"/>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3" name="AutoShape 13"/>
          <p:cNvSpPr/>
          <p:nvPr/>
        </p:nvSpPr>
        <p:spPr>
          <a:xfrm flipH="1" flipV="1">
            <a:off x="683515" y="3360112"/>
            <a:ext cx="0" cy="1174748"/>
          </a:xfrm>
          <a:prstGeom prst="line">
            <a:avLst/>
          </a:prstGeom>
          <a:ln w="38100" cap="flat">
            <a:solidFill>
              <a:srgbClr val="2B2B2B"/>
            </a:solidFill>
            <a:prstDash val="solid"/>
            <a:headEnd type="none" w="sm" len="sm"/>
            <a:tailEnd type="none" w="sm" len="sm"/>
          </a:ln>
        </p:spPr>
      </p:sp>
      <p:sp>
        <p:nvSpPr>
          <p:cNvPr id="14" name="AutoShape 14"/>
          <p:cNvSpPr/>
          <p:nvPr/>
        </p:nvSpPr>
        <p:spPr>
          <a:xfrm>
            <a:off x="1676400" y="3367670"/>
            <a:ext cx="5082259" cy="0"/>
          </a:xfrm>
          <a:prstGeom prst="line">
            <a:avLst/>
          </a:prstGeom>
          <a:ln w="95250" cap="flat">
            <a:solidFill>
              <a:srgbClr val="00A7C2"/>
            </a:solidFill>
            <a:prstDash val="solid"/>
            <a:headEnd type="none" w="sm" len="sm"/>
            <a:tailEnd type="none" w="sm" len="sm"/>
          </a:ln>
        </p:spPr>
      </p:sp>
      <p:sp>
        <p:nvSpPr>
          <p:cNvPr id="15" name="TextBox 15"/>
          <p:cNvSpPr txBox="1"/>
          <p:nvPr/>
        </p:nvSpPr>
        <p:spPr>
          <a:xfrm rot="-5400000">
            <a:off x="-1593684" y="6802984"/>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Software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16" name="TextBox 16"/>
          <p:cNvSpPr txBox="1"/>
          <p:nvPr/>
        </p:nvSpPr>
        <p:spPr>
          <a:xfrm>
            <a:off x="1124455" y="2205445"/>
            <a:ext cx="10357980" cy="1162226"/>
          </a:xfrm>
          <a:prstGeom prst="rect">
            <a:avLst/>
          </a:prstGeom>
        </p:spPr>
        <p:txBody>
          <a:bodyPr lIns="0" tIns="0" rIns="0" bIns="0" rtlCol="0" anchor="t">
            <a:spAutoFit/>
          </a:bodyPr>
          <a:lstStyle/>
          <a:p>
            <a:pPr algn="l">
              <a:lnSpc>
                <a:spcPts val="4605"/>
              </a:lnSpc>
            </a:pPr>
            <a:r>
              <a:rPr lang="en-US" sz="3715" b="1">
                <a:solidFill>
                  <a:srgbClr val="013C4E"/>
                </a:solidFill>
                <a:latin typeface="Zaatar" panose="00000800000000000000"/>
                <a:ea typeface="Zaatar" panose="00000800000000000000"/>
                <a:cs typeface="Zaatar" panose="00000800000000000000"/>
                <a:sym typeface="Zaatar" panose="00000800000000000000"/>
              </a:rPr>
              <a:t>Ou</a:t>
            </a:r>
            <a:r>
              <a:rPr lang="en-US" sz="3715" b="1">
                <a:solidFill>
                  <a:srgbClr val="013C4E"/>
                </a:solidFill>
                <a:latin typeface="Zaatar" panose="00000800000000000000"/>
                <a:ea typeface="Zaatar" panose="00000800000000000000"/>
                <a:cs typeface="Zaatar" panose="00000800000000000000"/>
                <a:sym typeface="Zaatar" panose="00000800000000000000"/>
              </a:rPr>
              <a:t>r Testing Arsenal: Tools &amp; Technologies</a:t>
            </a:r>
            <a:endParaRPr lang="en-US" sz="3715"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4605"/>
              </a:lnSpc>
            </a:pPr>
          </a:p>
        </p:txBody>
      </p:sp>
      <p:sp>
        <p:nvSpPr>
          <p:cNvPr id="17" name="TextBox 17"/>
          <p:cNvSpPr txBox="1"/>
          <p:nvPr/>
        </p:nvSpPr>
        <p:spPr>
          <a:xfrm>
            <a:off x="1124455" y="3627878"/>
            <a:ext cx="12756245" cy="2878845"/>
          </a:xfrm>
          <a:prstGeom prst="rect">
            <a:avLst/>
          </a:prstGeom>
        </p:spPr>
        <p:txBody>
          <a:bodyPr lIns="0" tIns="0" rIns="0" bIns="0" rtlCol="0" anchor="t">
            <a:spAutoFit/>
          </a:bodyPr>
          <a:lstStyle/>
          <a:p>
            <a:pPr algn="just">
              <a:lnSpc>
                <a:spcPts val="5810"/>
              </a:lnSpc>
            </a:pPr>
            <a:r>
              <a:rPr lang="en-US" sz="3540" b="1">
                <a:solidFill>
                  <a:srgbClr val="013C4E"/>
                </a:solidFill>
                <a:latin typeface="Zaatar" panose="00000800000000000000"/>
                <a:ea typeface="Zaatar" panose="00000800000000000000"/>
                <a:cs typeface="Zaatar" panose="00000800000000000000"/>
                <a:sym typeface="Zaatar" panose="00000800000000000000"/>
              </a:rPr>
              <a:t>Excel</a:t>
            </a:r>
            <a:r>
              <a:rPr lang="en-US" sz="3540">
                <a:solidFill>
                  <a:srgbClr val="013C4E"/>
                </a:solidFill>
                <a:latin typeface="Zaatar" panose="00000800000000000000"/>
                <a:ea typeface="Zaatar" panose="00000800000000000000"/>
                <a:cs typeface="Zaatar" panose="00000800000000000000"/>
                <a:sym typeface="Zaatar" panose="00000800000000000000"/>
              </a:rPr>
              <a:t> for structured test planning and documentation</a:t>
            </a:r>
            <a:endParaRPr lang="en-US" sz="3540">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5810"/>
              </a:lnSpc>
            </a:pPr>
            <a:r>
              <a:rPr lang="en-US" sz="3540" b="1">
                <a:solidFill>
                  <a:srgbClr val="013C4E"/>
                </a:solidFill>
                <a:latin typeface="Zaatar" panose="00000800000000000000"/>
                <a:ea typeface="Zaatar" panose="00000800000000000000"/>
                <a:cs typeface="Zaatar" panose="00000800000000000000"/>
                <a:sym typeface="Zaatar" panose="00000800000000000000"/>
              </a:rPr>
              <a:t>Postman</a:t>
            </a:r>
            <a:r>
              <a:rPr lang="en-US" sz="3540">
                <a:solidFill>
                  <a:srgbClr val="013C4E"/>
                </a:solidFill>
                <a:latin typeface="Zaatar" panose="00000800000000000000"/>
                <a:ea typeface="Zaatar" panose="00000800000000000000"/>
                <a:cs typeface="Zaatar" panose="00000800000000000000"/>
                <a:sym typeface="Zaatar" panose="00000800000000000000"/>
              </a:rPr>
              <a:t> for comprehensive API testing and automation</a:t>
            </a:r>
            <a:endParaRPr lang="en-US" sz="3540">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5810"/>
              </a:lnSpc>
            </a:pPr>
            <a:r>
              <a:rPr lang="en-US" sz="3540" b="1">
                <a:solidFill>
                  <a:srgbClr val="013C4E"/>
                </a:solidFill>
                <a:latin typeface="Zaatar" panose="00000800000000000000"/>
                <a:ea typeface="Zaatar" panose="00000800000000000000"/>
                <a:cs typeface="Zaatar" panose="00000800000000000000"/>
                <a:sym typeface="Zaatar" panose="00000800000000000000"/>
              </a:rPr>
              <a:t>Eclipse</a:t>
            </a:r>
            <a:r>
              <a:rPr lang="en-US" sz="3540">
                <a:solidFill>
                  <a:srgbClr val="013C4E"/>
                </a:solidFill>
                <a:latin typeface="Zaatar" panose="00000800000000000000"/>
                <a:ea typeface="Zaatar" panose="00000800000000000000"/>
                <a:cs typeface="Zaatar" panose="00000800000000000000"/>
                <a:sym typeface="Zaatar" panose="00000800000000000000"/>
              </a:rPr>
              <a:t> for developing robust automation frameworks</a:t>
            </a:r>
            <a:endParaRPr lang="en-US" sz="3540">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5810"/>
              </a:lnSpc>
            </a:pPr>
            <a:r>
              <a:rPr lang="en-US" sz="3540" b="1">
                <a:solidFill>
                  <a:srgbClr val="013C4E"/>
                </a:solidFill>
                <a:latin typeface="Zaatar" panose="00000800000000000000"/>
                <a:ea typeface="Zaatar" panose="00000800000000000000"/>
                <a:cs typeface="Zaatar" panose="00000800000000000000"/>
                <a:sym typeface="Zaatar" panose="00000800000000000000"/>
              </a:rPr>
              <a:t>Selenium</a:t>
            </a:r>
            <a:r>
              <a:rPr lang="en-US" sz="3540">
                <a:solidFill>
                  <a:srgbClr val="013C4E"/>
                </a:solidFill>
                <a:latin typeface="Zaatar" panose="00000800000000000000"/>
                <a:ea typeface="Zaatar" panose="00000800000000000000"/>
                <a:cs typeface="Zaatar" panose="00000800000000000000"/>
                <a:sym typeface="Zaatar" panose="00000800000000000000"/>
              </a:rPr>
              <a:t> for scalable web application testing</a:t>
            </a:r>
            <a:endParaRPr lang="en-US" sz="3540">
              <a:solidFill>
                <a:srgbClr val="013C4E"/>
              </a:solidFill>
              <a:latin typeface="Zaatar" panose="00000800000000000000"/>
              <a:ea typeface="Zaatar" panose="00000800000000000000"/>
              <a:cs typeface="Zaatar" panose="00000800000000000000"/>
              <a:sym typeface="Zaatar" panose="00000800000000000000"/>
            </a:endParaRPr>
          </a:p>
        </p:txBody>
      </p:sp>
      <p:sp>
        <p:nvSpPr>
          <p:cNvPr id="18" name="Freeform 18"/>
          <p:cNvSpPr/>
          <p:nvPr/>
        </p:nvSpPr>
        <p:spPr>
          <a:xfrm>
            <a:off x="-53083" y="-59372"/>
            <a:ext cx="18394167" cy="1609490"/>
          </a:xfrm>
          <a:custGeom>
            <a:avLst/>
            <a:gdLst/>
            <a:ahLst/>
            <a:cxnLst/>
            <a:rect l="l" t="t" r="r" b="b"/>
            <a:pathLst>
              <a:path w="18394167" h="1609490">
                <a:moveTo>
                  <a:pt x="0" y="0"/>
                </a:moveTo>
                <a:lnTo>
                  <a:pt x="18394166" y="0"/>
                </a:lnTo>
                <a:lnTo>
                  <a:pt x="18394166" y="1609490"/>
                </a:lnTo>
                <a:lnTo>
                  <a:pt x="0" y="1609490"/>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7596859" y="-814080"/>
            <a:ext cx="13062151" cy="1306215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7164" r="-7835"/>
              </a:stretch>
            </a:blipFill>
          </p:spPr>
        </p:sp>
      </p:grpSp>
      <p:grpSp>
        <p:nvGrpSpPr>
          <p:cNvPr id="5" name="Group 5"/>
          <p:cNvGrpSpPr/>
          <p:nvPr/>
        </p:nvGrpSpPr>
        <p:grpSpPr>
          <a:xfrm rot="0">
            <a:off x="16420490" y="8609379"/>
            <a:ext cx="1677621" cy="167762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A7C2"/>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8100000">
            <a:off x="-1961856" y="4985700"/>
            <a:ext cx="6019211" cy="8088001"/>
            <a:chOff x="0" y="0"/>
            <a:chExt cx="660400" cy="887378"/>
          </a:xfrm>
        </p:grpSpPr>
        <p:sp>
          <p:nvSpPr>
            <p:cNvPr id="9" name="Freeform 9"/>
            <p:cNvSpPr/>
            <p:nvPr/>
          </p:nvSpPr>
          <p:spPr>
            <a:xfrm>
              <a:off x="0" y="0"/>
              <a:ext cx="660400" cy="887378"/>
            </a:xfrm>
            <a:custGeom>
              <a:avLst/>
              <a:gdLst/>
              <a:ahLst/>
              <a:cxnLst/>
              <a:rect l="l" t="t" r="r" b="b"/>
              <a:pathLst>
                <a:path w="660400" h="887378">
                  <a:moveTo>
                    <a:pt x="220252" y="868309"/>
                  </a:moveTo>
                  <a:cubicBezTo>
                    <a:pt x="254109" y="879823"/>
                    <a:pt x="292600" y="887378"/>
                    <a:pt x="330378" y="887378"/>
                  </a:cubicBezTo>
                  <a:cubicBezTo>
                    <a:pt x="368157" y="887378"/>
                    <a:pt x="404509" y="880901"/>
                    <a:pt x="438009" y="869387"/>
                  </a:cubicBezTo>
                  <a:cubicBezTo>
                    <a:pt x="438723" y="869028"/>
                    <a:pt x="439435" y="869028"/>
                    <a:pt x="440148" y="868668"/>
                  </a:cubicBezTo>
                  <a:cubicBezTo>
                    <a:pt x="565955" y="822613"/>
                    <a:pt x="658618" y="700999"/>
                    <a:pt x="660400" y="557219"/>
                  </a:cubicBezTo>
                  <a:lnTo>
                    <a:pt x="660400" y="0"/>
                  </a:lnTo>
                  <a:lnTo>
                    <a:pt x="0" y="0"/>
                  </a:lnTo>
                  <a:lnTo>
                    <a:pt x="0" y="556806"/>
                  </a:lnTo>
                  <a:cubicBezTo>
                    <a:pt x="1782" y="701718"/>
                    <a:pt x="93019" y="823333"/>
                    <a:pt x="220252" y="868309"/>
                  </a:cubicBezTo>
                  <a:close/>
                </a:path>
              </a:pathLst>
            </a:custGeom>
            <a:solidFill>
              <a:srgbClr val="16E9F0">
                <a:alpha val="19608"/>
              </a:srgbClr>
            </a:solidFill>
          </p:spPr>
        </p:sp>
        <p:sp>
          <p:nvSpPr>
            <p:cNvPr id="10" name="TextBox 10"/>
            <p:cNvSpPr txBox="1"/>
            <p:nvPr/>
          </p:nvSpPr>
          <p:spPr>
            <a:xfrm>
              <a:off x="0" y="-38100"/>
              <a:ext cx="660400" cy="798478"/>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14922" y="423853"/>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rot="0">
            <a:off x="2089872" y="631708"/>
            <a:ext cx="53728" cy="5372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14" name="TextBox 14"/>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5" name="AutoShape 15"/>
          <p:cNvSpPr/>
          <p:nvPr/>
        </p:nvSpPr>
        <p:spPr>
          <a:xfrm flipH="1" flipV="1">
            <a:off x="683515" y="3360112"/>
            <a:ext cx="0" cy="1174748"/>
          </a:xfrm>
          <a:prstGeom prst="line">
            <a:avLst/>
          </a:prstGeom>
          <a:ln w="38100" cap="flat">
            <a:solidFill>
              <a:srgbClr val="2B2B2B"/>
            </a:solidFill>
            <a:prstDash val="solid"/>
            <a:headEnd type="none" w="sm" len="sm"/>
            <a:tailEnd type="none" w="sm" len="sm"/>
          </a:ln>
        </p:spPr>
      </p:sp>
      <p:sp>
        <p:nvSpPr>
          <p:cNvPr id="16" name="AutoShape 16"/>
          <p:cNvSpPr/>
          <p:nvPr/>
        </p:nvSpPr>
        <p:spPr>
          <a:xfrm>
            <a:off x="1676400" y="2570230"/>
            <a:ext cx="5082259" cy="0"/>
          </a:xfrm>
          <a:prstGeom prst="line">
            <a:avLst/>
          </a:prstGeom>
          <a:ln w="95250" cap="flat">
            <a:solidFill>
              <a:srgbClr val="00A7C2"/>
            </a:solidFill>
            <a:prstDash val="solid"/>
            <a:headEnd type="none" w="sm" len="sm"/>
            <a:tailEnd type="none" w="sm" len="sm"/>
          </a:ln>
        </p:spPr>
      </p:sp>
      <p:sp>
        <p:nvSpPr>
          <p:cNvPr id="17" name="TextBox 17"/>
          <p:cNvSpPr txBox="1"/>
          <p:nvPr/>
        </p:nvSpPr>
        <p:spPr>
          <a:xfrm rot="-5400000">
            <a:off x="-1593684" y="6802984"/>
            <a:ext cx="4516297" cy="356235"/>
          </a:xfrm>
          <a:prstGeom prst="rect">
            <a:avLst/>
          </a:prstGeom>
        </p:spPr>
        <p:txBody>
          <a:bodyPr lIns="0" tIns="0" rIns="0" bIns="0" rtlCol="0" anchor="t">
            <a:spAutoFit/>
          </a:bodyPr>
          <a:lstStyle/>
          <a:p>
            <a:pPr algn="l">
              <a:lnSpc>
                <a:spcPts val="2940"/>
              </a:lnSpc>
            </a:pPr>
            <a:r>
              <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rPr>
              <a:t>Software Testing</a:t>
            </a:r>
            <a:endParaRPr lang="en-US" sz="2100" b="1" spc="470">
              <a:solidFill>
                <a:srgbClr val="013C4E"/>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18" name="TextBox 18"/>
          <p:cNvSpPr txBox="1"/>
          <p:nvPr/>
        </p:nvSpPr>
        <p:spPr>
          <a:xfrm>
            <a:off x="240423" y="1789785"/>
            <a:ext cx="10357980" cy="999506"/>
          </a:xfrm>
          <a:prstGeom prst="rect">
            <a:avLst/>
          </a:prstGeom>
        </p:spPr>
        <p:txBody>
          <a:bodyPr lIns="0" tIns="0" rIns="0" bIns="0" rtlCol="0" anchor="t">
            <a:spAutoFit/>
          </a:bodyPr>
          <a:lstStyle/>
          <a:p>
            <a:pPr algn="l">
              <a:lnSpc>
                <a:spcPts val="3985"/>
              </a:lnSpc>
            </a:pPr>
            <a:r>
              <a:rPr lang="en-US" sz="3215" b="1">
                <a:solidFill>
                  <a:srgbClr val="013C4E"/>
                </a:solidFill>
                <a:latin typeface="Zaatar" panose="00000800000000000000"/>
                <a:ea typeface="Zaatar" panose="00000800000000000000"/>
                <a:cs typeface="Zaatar" panose="00000800000000000000"/>
                <a:sym typeface="Zaatar" panose="00000800000000000000"/>
              </a:rPr>
              <a:t>Introduction </a:t>
            </a:r>
            <a:r>
              <a:rPr lang="en-US" sz="3215" b="1">
                <a:solidFill>
                  <a:srgbClr val="013C4E"/>
                </a:solidFill>
                <a:latin typeface="Zaatar" panose="00000800000000000000"/>
                <a:ea typeface="Zaatar" panose="00000800000000000000"/>
                <a:cs typeface="Zaatar" panose="00000800000000000000"/>
                <a:sym typeface="Zaatar" panose="00000800000000000000"/>
              </a:rPr>
              <a:t>t</a:t>
            </a:r>
            <a:r>
              <a:rPr lang="en-US" sz="3215" b="1">
                <a:solidFill>
                  <a:srgbClr val="013C4E"/>
                </a:solidFill>
                <a:latin typeface="Zaatar" panose="00000800000000000000"/>
                <a:ea typeface="Zaatar" panose="00000800000000000000"/>
                <a:cs typeface="Zaatar" panose="00000800000000000000"/>
                <a:sym typeface="Zaatar" panose="00000800000000000000"/>
              </a:rPr>
              <a:t>o Healthcare AI Assistant website</a:t>
            </a:r>
            <a:endParaRPr lang="en-US" sz="3215" b="1">
              <a:solidFill>
                <a:srgbClr val="013C4E"/>
              </a:solidFill>
              <a:latin typeface="Zaatar" panose="00000800000000000000"/>
              <a:ea typeface="Zaatar" panose="00000800000000000000"/>
              <a:cs typeface="Zaatar" panose="00000800000000000000"/>
              <a:sym typeface="Zaatar" panose="00000800000000000000"/>
            </a:endParaRPr>
          </a:p>
          <a:p>
            <a:pPr algn="l">
              <a:lnSpc>
                <a:spcPts val="3985"/>
              </a:lnSpc>
            </a:pPr>
          </a:p>
        </p:txBody>
      </p:sp>
      <p:sp>
        <p:nvSpPr>
          <p:cNvPr id="19" name="TextBox 19"/>
          <p:cNvSpPr txBox="1"/>
          <p:nvPr/>
        </p:nvSpPr>
        <p:spPr>
          <a:xfrm>
            <a:off x="1172520" y="2903591"/>
            <a:ext cx="6424339" cy="4394895"/>
          </a:xfrm>
          <a:prstGeom prst="rect">
            <a:avLst/>
          </a:prstGeom>
        </p:spPr>
        <p:txBody>
          <a:bodyPr lIns="0" tIns="0" rIns="0" bIns="0" rtlCol="0" anchor="t">
            <a:spAutoFit/>
          </a:bodyPr>
          <a:lstStyle/>
          <a:p>
            <a:pPr algn="just">
              <a:lnSpc>
                <a:spcPts val="2925"/>
              </a:lnSpc>
            </a:pPr>
            <a:r>
              <a:rPr lang="en-US" sz="1785">
                <a:solidFill>
                  <a:srgbClr val="013C4E"/>
                </a:solidFill>
                <a:latin typeface="Zaatar" panose="00000800000000000000"/>
                <a:ea typeface="Zaatar" panose="00000800000000000000"/>
                <a:cs typeface="Zaatar" panose="00000800000000000000"/>
                <a:sym typeface="Zaatar" panose="00000800000000000000"/>
              </a:rPr>
              <a:t>The platform is built to manage a complete clinic ecosystem.</a:t>
            </a:r>
            <a:endParaRPr lang="en-US" sz="1785">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2925"/>
              </a:lnSpc>
            </a:pPr>
            <a:r>
              <a:rPr lang="en-US" sz="1785">
                <a:solidFill>
                  <a:srgbClr val="013C4E"/>
                </a:solidFill>
                <a:latin typeface="Zaatar" panose="00000800000000000000"/>
                <a:ea typeface="Zaatar" panose="00000800000000000000"/>
                <a:cs typeface="Zaatar" panose="00000800000000000000"/>
                <a:sym typeface="Zaatar" panose="00000800000000000000"/>
              </a:rPr>
              <a:t> From a business perspective, the goal of the system is to:</a:t>
            </a:r>
            <a:endParaRPr lang="en-US" sz="1785">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2925"/>
              </a:lnSpc>
            </a:pPr>
            <a:r>
              <a:rPr lang="en-US" sz="1785">
                <a:solidFill>
                  <a:srgbClr val="013C4E"/>
                </a:solidFill>
                <a:latin typeface="Zaatar" panose="00000800000000000000"/>
                <a:ea typeface="Zaatar" panose="00000800000000000000"/>
                <a:cs typeface="Zaatar" panose="00000800000000000000"/>
                <a:sym typeface="Zaatar" panose="00000800000000000000"/>
              </a:rPr>
              <a:t>Improve the patient experience</a:t>
            </a:r>
            <a:endParaRPr lang="en-US" sz="1785">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2925"/>
              </a:lnSpc>
            </a:pPr>
            <a:r>
              <a:rPr lang="en-US" sz="1785">
                <a:solidFill>
                  <a:srgbClr val="013C4E"/>
                </a:solidFill>
                <a:latin typeface="Zaatar" panose="00000800000000000000"/>
                <a:ea typeface="Zaatar" panose="00000800000000000000"/>
                <a:cs typeface="Zaatar" panose="00000800000000000000"/>
                <a:sym typeface="Zaatar" panose="00000800000000000000"/>
              </a:rPr>
              <a:t>Reduce operational costs for clinics</a:t>
            </a:r>
            <a:endParaRPr lang="en-US" sz="1785">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2925"/>
              </a:lnSpc>
            </a:pPr>
            <a:r>
              <a:rPr lang="en-US" sz="1785">
                <a:solidFill>
                  <a:srgbClr val="013C4E"/>
                </a:solidFill>
                <a:latin typeface="Zaatar" panose="00000800000000000000"/>
                <a:ea typeface="Zaatar" panose="00000800000000000000"/>
                <a:cs typeface="Zaatar" panose="00000800000000000000"/>
                <a:sym typeface="Zaatar" panose="00000800000000000000"/>
              </a:rPr>
              <a:t>Organize medical data and appointments</a:t>
            </a:r>
            <a:endParaRPr lang="en-US" sz="1785">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2925"/>
              </a:lnSpc>
            </a:pPr>
            <a:r>
              <a:rPr lang="en-US" sz="1785">
                <a:solidFill>
                  <a:srgbClr val="013C4E"/>
                </a:solidFill>
                <a:latin typeface="Zaatar" panose="00000800000000000000"/>
                <a:ea typeface="Zaatar" panose="00000800000000000000"/>
                <a:cs typeface="Zaatar" panose="00000800000000000000"/>
                <a:sym typeface="Zaatar" panose="00000800000000000000"/>
              </a:rPr>
              <a:t>Increase the efficiency of doctors and staff</a:t>
            </a:r>
            <a:endParaRPr lang="en-US" sz="1785">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2925"/>
              </a:lnSpc>
            </a:pPr>
            <a:r>
              <a:rPr lang="en-US" sz="1785">
                <a:solidFill>
                  <a:srgbClr val="013C4E"/>
                </a:solidFill>
                <a:latin typeface="Zaatar" panose="00000800000000000000"/>
                <a:ea typeface="Zaatar" panose="00000800000000000000"/>
                <a:cs typeface="Zaatar" panose="00000800000000000000"/>
                <a:sym typeface="Zaatar" panose="00000800000000000000"/>
              </a:rPr>
              <a:t>Support management with accurate reports and analytics</a:t>
            </a:r>
            <a:endParaRPr lang="en-US" sz="1785">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2925"/>
              </a:lnSpc>
            </a:pPr>
            <a:r>
              <a:rPr lang="en-US" sz="1785">
                <a:solidFill>
                  <a:srgbClr val="013C4E"/>
                </a:solidFill>
                <a:latin typeface="Zaatar" panose="00000800000000000000"/>
                <a:ea typeface="Zaatar" panose="00000800000000000000"/>
                <a:cs typeface="Zaatar" panose="00000800000000000000"/>
                <a:sym typeface="Zaatar" panose="00000800000000000000"/>
              </a:rPr>
              <a:t>This system is meant to handle large amounts of data and serve multiple roles (patients, doctors, reception, admins), so quality, reliability, and performance are critical for business success.</a:t>
            </a:r>
            <a:endParaRPr lang="en-US" sz="1785">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2925"/>
              </a:lnSpc>
            </a:pPr>
          </a:p>
        </p:txBody>
      </p:sp>
      <p:sp>
        <p:nvSpPr>
          <p:cNvPr id="20" name="Freeform 20"/>
          <p:cNvSpPr/>
          <p:nvPr/>
        </p:nvSpPr>
        <p:spPr>
          <a:xfrm>
            <a:off x="-53083" y="-59372"/>
            <a:ext cx="18394167" cy="1609490"/>
          </a:xfrm>
          <a:custGeom>
            <a:avLst/>
            <a:gdLst/>
            <a:ahLst/>
            <a:cxnLst/>
            <a:rect l="l" t="t" r="r" b="b"/>
            <a:pathLst>
              <a:path w="18394167" h="1609490">
                <a:moveTo>
                  <a:pt x="0" y="0"/>
                </a:moveTo>
                <a:lnTo>
                  <a:pt x="18394166" y="0"/>
                </a:lnTo>
                <a:lnTo>
                  <a:pt x="18394166" y="1609490"/>
                </a:lnTo>
                <a:lnTo>
                  <a:pt x="0" y="1609490"/>
                </a:lnTo>
                <a:lnTo>
                  <a:pt x="0" y="0"/>
                </a:lnTo>
                <a:close/>
              </a:path>
            </a:pathLst>
          </a:custGeom>
          <a:blipFill>
            <a:blip r:embed="rId5"/>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5754792" y="-1701091"/>
            <a:ext cx="796197" cy="12613879"/>
            <a:chOff x="0" y="0"/>
            <a:chExt cx="209698" cy="3322174"/>
          </a:xfrm>
        </p:grpSpPr>
        <p:sp>
          <p:nvSpPr>
            <p:cNvPr id="4" name="Freeform 4"/>
            <p:cNvSpPr/>
            <p:nvPr/>
          </p:nvSpPr>
          <p:spPr>
            <a:xfrm>
              <a:off x="0" y="0"/>
              <a:ext cx="209698" cy="3322174"/>
            </a:xfrm>
            <a:custGeom>
              <a:avLst/>
              <a:gdLst/>
              <a:ahLst/>
              <a:cxnLst/>
              <a:rect l="l" t="t" r="r" b="b"/>
              <a:pathLst>
                <a:path w="209698" h="3322174">
                  <a:moveTo>
                    <a:pt x="0" y="0"/>
                  </a:moveTo>
                  <a:lnTo>
                    <a:pt x="209698" y="0"/>
                  </a:lnTo>
                  <a:lnTo>
                    <a:pt x="209698" y="3322174"/>
                  </a:lnTo>
                  <a:lnTo>
                    <a:pt x="0" y="3322174"/>
                  </a:lnTo>
                  <a:close/>
                </a:path>
              </a:pathLst>
            </a:custGeom>
            <a:solidFill>
              <a:srgbClr val="00A7C2"/>
            </a:solidFill>
          </p:spPr>
        </p:sp>
        <p:sp>
          <p:nvSpPr>
            <p:cNvPr id="5" name="TextBox 5"/>
            <p:cNvSpPr txBox="1"/>
            <p:nvPr/>
          </p:nvSpPr>
          <p:spPr>
            <a:xfrm>
              <a:off x="0" y="-38100"/>
              <a:ext cx="209698" cy="3360274"/>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0" y="1615355"/>
            <a:ext cx="5642138" cy="8663486"/>
          </a:xfrm>
          <a:custGeom>
            <a:avLst/>
            <a:gdLst/>
            <a:ahLst/>
            <a:cxnLst/>
            <a:rect l="l" t="t" r="r" b="b"/>
            <a:pathLst>
              <a:path w="5642138" h="8663486">
                <a:moveTo>
                  <a:pt x="0" y="0"/>
                </a:moveTo>
                <a:lnTo>
                  <a:pt x="5642138" y="0"/>
                </a:lnTo>
                <a:lnTo>
                  <a:pt x="5642138" y="8663486"/>
                </a:lnTo>
                <a:lnTo>
                  <a:pt x="0" y="8663486"/>
                </a:lnTo>
                <a:lnTo>
                  <a:pt x="0" y="0"/>
                </a:lnTo>
                <a:close/>
              </a:path>
            </a:pathLst>
          </a:custGeom>
          <a:blipFill>
            <a:blip r:embed="rId2"/>
            <a:stretch>
              <a:fillRect/>
            </a:stretch>
          </a:blipFill>
        </p:spPr>
      </p:sp>
      <p:sp>
        <p:nvSpPr>
          <p:cNvPr id="7" name="Freeform 7"/>
          <p:cNvSpPr/>
          <p:nvPr/>
        </p:nvSpPr>
        <p:spPr>
          <a:xfrm>
            <a:off x="6663643" y="3104512"/>
            <a:ext cx="11867632" cy="5203469"/>
          </a:xfrm>
          <a:custGeom>
            <a:avLst/>
            <a:gdLst/>
            <a:ahLst/>
            <a:cxnLst/>
            <a:rect l="l" t="t" r="r" b="b"/>
            <a:pathLst>
              <a:path w="11867632" h="5203469">
                <a:moveTo>
                  <a:pt x="0" y="0"/>
                </a:moveTo>
                <a:lnTo>
                  <a:pt x="11867632" y="0"/>
                </a:lnTo>
                <a:lnTo>
                  <a:pt x="11867632" y="5203469"/>
                </a:lnTo>
                <a:lnTo>
                  <a:pt x="0" y="5203469"/>
                </a:lnTo>
                <a:lnTo>
                  <a:pt x="0" y="0"/>
                </a:lnTo>
                <a:close/>
              </a:path>
            </a:pathLst>
          </a:custGeom>
          <a:blipFill>
            <a:blip r:embed="rId3"/>
            <a:stretch>
              <a:fillRect t="-1873" b="-1873"/>
            </a:stretch>
          </a:blipFill>
        </p:spPr>
      </p:sp>
      <p:sp>
        <p:nvSpPr>
          <p:cNvPr id="8" name="TextBox 8"/>
          <p:cNvSpPr txBox="1"/>
          <p:nvPr/>
        </p:nvSpPr>
        <p:spPr>
          <a:xfrm>
            <a:off x="380382" y="385597"/>
            <a:ext cx="4881374" cy="1152856"/>
          </a:xfrm>
          <a:prstGeom prst="rect">
            <a:avLst/>
          </a:prstGeom>
        </p:spPr>
        <p:txBody>
          <a:bodyPr lIns="0" tIns="0" rIns="0" bIns="0" rtlCol="0" anchor="t">
            <a:spAutoFit/>
          </a:bodyPr>
          <a:lstStyle/>
          <a:p>
            <a:pPr algn="ctr">
              <a:lnSpc>
                <a:spcPts val="9625"/>
              </a:lnSpc>
              <a:spcBef>
                <a:spcPct val="0"/>
              </a:spcBef>
            </a:pPr>
            <a:r>
              <a:rPr lang="en-US" sz="6875" b="1">
                <a:solidFill>
                  <a:srgbClr val="000000"/>
                </a:solidFill>
                <a:latin typeface="Zaatar" panose="00000800000000000000"/>
                <a:ea typeface="Zaatar" panose="00000800000000000000"/>
                <a:cs typeface="Zaatar" panose="00000800000000000000"/>
                <a:sym typeface="Zaatar" panose="00000800000000000000"/>
              </a:rPr>
              <a:t>Old version</a:t>
            </a:r>
            <a:endParaRPr lang="en-US" sz="6875" b="1">
              <a:solidFill>
                <a:srgbClr val="000000"/>
              </a:solidFill>
              <a:latin typeface="Zaatar" panose="00000800000000000000"/>
              <a:ea typeface="Zaatar" panose="00000800000000000000"/>
              <a:cs typeface="Zaatar" panose="00000800000000000000"/>
              <a:sym typeface="Zaatar" panose="00000800000000000000"/>
            </a:endParaRPr>
          </a:p>
        </p:txBody>
      </p:sp>
      <p:sp>
        <p:nvSpPr>
          <p:cNvPr id="9" name="TextBox 9"/>
          <p:cNvSpPr txBox="1"/>
          <p:nvPr/>
        </p:nvSpPr>
        <p:spPr>
          <a:xfrm>
            <a:off x="9649234" y="385597"/>
            <a:ext cx="5322955" cy="1152856"/>
          </a:xfrm>
          <a:prstGeom prst="rect">
            <a:avLst/>
          </a:prstGeom>
        </p:spPr>
        <p:txBody>
          <a:bodyPr lIns="0" tIns="0" rIns="0" bIns="0" rtlCol="0" anchor="t">
            <a:spAutoFit/>
          </a:bodyPr>
          <a:lstStyle/>
          <a:p>
            <a:pPr algn="ctr">
              <a:lnSpc>
                <a:spcPts val="9625"/>
              </a:lnSpc>
              <a:spcBef>
                <a:spcPct val="0"/>
              </a:spcBef>
            </a:pPr>
            <a:r>
              <a:rPr lang="en-US" sz="6875" b="1">
                <a:solidFill>
                  <a:srgbClr val="000000"/>
                </a:solidFill>
                <a:latin typeface="Zaatar" panose="00000800000000000000"/>
                <a:ea typeface="Zaatar" panose="00000800000000000000"/>
                <a:cs typeface="Zaatar" panose="00000800000000000000"/>
                <a:sym typeface="Zaatar" panose="00000800000000000000"/>
              </a:rPr>
              <a:t>New version</a:t>
            </a:r>
            <a:endParaRPr lang="en-US" sz="6875" b="1">
              <a:solidFill>
                <a:srgbClr val="000000"/>
              </a:solidFill>
              <a:latin typeface="Zaatar" panose="00000800000000000000"/>
              <a:ea typeface="Zaatar" panose="00000800000000000000"/>
              <a:cs typeface="Zaatar" panose="00000800000000000000"/>
              <a:sym typeface="Zaatar" panose="00000800000000000000"/>
            </a:endParaRPr>
          </a:p>
        </p:txBody>
      </p:sp>
      <p:sp>
        <p:nvSpPr>
          <p:cNvPr id="10" name="AutoShape 10"/>
          <p:cNvSpPr/>
          <p:nvPr/>
        </p:nvSpPr>
        <p:spPr>
          <a:xfrm>
            <a:off x="9649234" y="1538453"/>
            <a:ext cx="4858597" cy="0"/>
          </a:xfrm>
          <a:prstGeom prst="line">
            <a:avLst/>
          </a:prstGeom>
          <a:ln w="95250" cap="flat">
            <a:solidFill>
              <a:srgbClr val="00A7C2"/>
            </a:solidFill>
            <a:prstDash val="solid"/>
            <a:headEnd type="none" w="sm" len="sm"/>
            <a:tailEnd type="none" w="sm" len="sm"/>
          </a:ln>
        </p:spPr>
      </p:sp>
      <p:sp>
        <p:nvSpPr>
          <p:cNvPr id="11" name="AutoShape 11"/>
          <p:cNvSpPr/>
          <p:nvPr/>
        </p:nvSpPr>
        <p:spPr>
          <a:xfrm>
            <a:off x="380382" y="1490828"/>
            <a:ext cx="4858597" cy="0"/>
          </a:xfrm>
          <a:prstGeom prst="line">
            <a:avLst/>
          </a:prstGeom>
          <a:ln w="95250" cap="flat">
            <a:solidFill>
              <a:srgbClr val="00A7C2"/>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6894341" y="0"/>
            <a:ext cx="15026350" cy="10287000"/>
            <a:chOff x="0" y="0"/>
            <a:chExt cx="603927" cy="413447"/>
          </a:xfrm>
        </p:grpSpPr>
        <p:sp>
          <p:nvSpPr>
            <p:cNvPr id="4" name="Freeform 4"/>
            <p:cNvSpPr/>
            <p:nvPr/>
          </p:nvSpPr>
          <p:spPr>
            <a:xfrm>
              <a:off x="0" y="0"/>
              <a:ext cx="603927" cy="413447"/>
            </a:xfrm>
            <a:custGeom>
              <a:avLst/>
              <a:gdLst/>
              <a:ahLst/>
              <a:cxnLst/>
              <a:rect l="l" t="t" r="r" b="b"/>
              <a:pathLst>
                <a:path w="603927" h="413447">
                  <a:moveTo>
                    <a:pt x="400727" y="0"/>
                  </a:moveTo>
                  <a:lnTo>
                    <a:pt x="0" y="0"/>
                  </a:lnTo>
                  <a:lnTo>
                    <a:pt x="203200" y="413447"/>
                  </a:lnTo>
                  <a:lnTo>
                    <a:pt x="603927" y="413447"/>
                  </a:lnTo>
                  <a:lnTo>
                    <a:pt x="400727" y="0"/>
                  </a:lnTo>
                  <a:close/>
                </a:path>
              </a:pathLst>
            </a:custGeom>
            <a:blipFill>
              <a:blip r:embed="rId2"/>
              <a:stretch>
                <a:fillRect t="-28653" b="-28653"/>
              </a:stretch>
            </a:blipFill>
          </p:spPr>
        </p:sp>
      </p:grpSp>
      <p:grpSp>
        <p:nvGrpSpPr>
          <p:cNvPr id="5" name="Group 5"/>
          <p:cNvGrpSpPr/>
          <p:nvPr/>
        </p:nvGrpSpPr>
        <p:grpSpPr>
          <a:xfrm rot="-1812000">
            <a:off x="8722461" y="-1165198"/>
            <a:ext cx="796197" cy="12613879"/>
            <a:chOff x="0" y="0"/>
            <a:chExt cx="209698" cy="3322174"/>
          </a:xfrm>
        </p:grpSpPr>
        <p:sp>
          <p:nvSpPr>
            <p:cNvPr id="6" name="Freeform 6"/>
            <p:cNvSpPr/>
            <p:nvPr/>
          </p:nvSpPr>
          <p:spPr>
            <a:xfrm>
              <a:off x="0" y="0"/>
              <a:ext cx="209698" cy="3322174"/>
            </a:xfrm>
            <a:custGeom>
              <a:avLst/>
              <a:gdLst/>
              <a:ahLst/>
              <a:cxnLst/>
              <a:rect l="l" t="t" r="r" b="b"/>
              <a:pathLst>
                <a:path w="209698" h="3322174">
                  <a:moveTo>
                    <a:pt x="0" y="0"/>
                  </a:moveTo>
                  <a:lnTo>
                    <a:pt x="209698" y="0"/>
                  </a:lnTo>
                  <a:lnTo>
                    <a:pt x="209698" y="3322174"/>
                  </a:lnTo>
                  <a:lnTo>
                    <a:pt x="0" y="3322174"/>
                  </a:lnTo>
                  <a:close/>
                </a:path>
              </a:pathLst>
            </a:custGeom>
            <a:solidFill>
              <a:srgbClr val="00A7C2"/>
            </a:solidFill>
          </p:spPr>
        </p:sp>
        <p:sp>
          <p:nvSpPr>
            <p:cNvPr id="7" name="TextBox 7"/>
            <p:cNvSpPr txBox="1"/>
            <p:nvPr/>
          </p:nvSpPr>
          <p:spPr>
            <a:xfrm>
              <a:off x="0" y="-38100"/>
              <a:ext cx="209698" cy="3360274"/>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6618306" y="5947098"/>
            <a:ext cx="5051387" cy="4339902"/>
            <a:chOff x="0" y="0"/>
            <a:chExt cx="812800" cy="698318"/>
          </a:xfrm>
        </p:grpSpPr>
        <p:sp>
          <p:nvSpPr>
            <p:cNvPr id="9" name="Freeform 9"/>
            <p:cNvSpPr/>
            <p:nvPr/>
          </p:nvSpPr>
          <p:spPr>
            <a:xfrm>
              <a:off x="0" y="0"/>
              <a:ext cx="812800" cy="698318"/>
            </a:xfrm>
            <a:custGeom>
              <a:avLst/>
              <a:gdLst/>
              <a:ahLst/>
              <a:cxnLst/>
              <a:rect l="l" t="t" r="r" b="b"/>
              <a:pathLst>
                <a:path w="812800" h="698318">
                  <a:moveTo>
                    <a:pt x="406400" y="0"/>
                  </a:moveTo>
                  <a:lnTo>
                    <a:pt x="812800" y="698318"/>
                  </a:lnTo>
                  <a:lnTo>
                    <a:pt x="0" y="698318"/>
                  </a:lnTo>
                  <a:lnTo>
                    <a:pt x="406400" y="0"/>
                  </a:lnTo>
                  <a:close/>
                </a:path>
              </a:pathLst>
            </a:custGeom>
            <a:solidFill>
              <a:srgbClr val="01758C"/>
            </a:solidFill>
          </p:spPr>
        </p:sp>
        <p:sp>
          <p:nvSpPr>
            <p:cNvPr id="10" name="TextBox 10"/>
            <p:cNvSpPr txBox="1"/>
            <p:nvPr/>
          </p:nvSpPr>
          <p:spPr>
            <a:xfrm>
              <a:off x="127000" y="286119"/>
              <a:ext cx="558800" cy="362319"/>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14922" y="423853"/>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rot="0">
            <a:off x="2089872" y="631708"/>
            <a:ext cx="53728" cy="5372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14" name="TextBox 14"/>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5" name="AutoShape 15"/>
          <p:cNvSpPr/>
          <p:nvPr/>
        </p:nvSpPr>
        <p:spPr>
          <a:xfrm>
            <a:off x="1085850" y="2942273"/>
            <a:ext cx="4930545" cy="0"/>
          </a:xfrm>
          <a:prstGeom prst="line">
            <a:avLst/>
          </a:prstGeom>
          <a:ln w="95250" cap="flat">
            <a:solidFill>
              <a:srgbClr val="00A7C2"/>
            </a:solidFill>
            <a:prstDash val="solid"/>
            <a:headEnd type="none" w="sm" len="sm"/>
            <a:tailEnd type="none" w="sm" len="sm"/>
          </a:ln>
        </p:spPr>
      </p:sp>
      <p:sp>
        <p:nvSpPr>
          <p:cNvPr id="16" name="TextBox 16"/>
          <p:cNvSpPr txBox="1"/>
          <p:nvPr/>
        </p:nvSpPr>
        <p:spPr>
          <a:xfrm>
            <a:off x="0" y="3674079"/>
            <a:ext cx="7535774" cy="4251673"/>
          </a:xfrm>
          <a:prstGeom prst="rect">
            <a:avLst/>
          </a:prstGeom>
        </p:spPr>
        <p:txBody>
          <a:bodyPr lIns="0" tIns="0" rIns="0" bIns="0" rtlCol="0" anchor="t">
            <a:spAutoFit/>
          </a:bodyPr>
          <a:lstStyle/>
          <a:p>
            <a:pPr marL="561340" lvl="1" indent="-280670" algn="just">
              <a:lnSpc>
                <a:spcPts val="4265"/>
              </a:lnSpc>
              <a:buFont typeface="Arial" panose="020B0604020202020204"/>
              <a:buChar char="•"/>
            </a:pPr>
            <a:r>
              <a:rPr lang="en-US" sz="2600">
                <a:solidFill>
                  <a:srgbClr val="013C4E"/>
                </a:solidFill>
                <a:latin typeface="Zaatar" panose="00000800000000000000"/>
                <a:ea typeface="Zaatar" panose="00000800000000000000"/>
                <a:cs typeface="Zaatar" panose="00000800000000000000"/>
                <a:sym typeface="Zaatar" panose="00000800000000000000"/>
              </a:rPr>
              <a:t>Before the data comes the diligence. Manual testing is where our team's critical thinking and user empathy ensure the product not only functions, but feels right. These screenshots capture the evidence of that essential human verification.</a:t>
            </a:r>
            <a:endParaRPr lang="en-US" sz="2600">
              <a:solidFill>
                <a:srgbClr val="013C4E"/>
              </a:solidFill>
              <a:latin typeface="Zaatar" panose="00000800000000000000"/>
              <a:ea typeface="Zaatar" panose="00000800000000000000"/>
              <a:cs typeface="Zaatar" panose="00000800000000000000"/>
              <a:sym typeface="Zaatar" panose="00000800000000000000"/>
            </a:endParaRPr>
          </a:p>
          <a:p>
            <a:pPr algn="just">
              <a:lnSpc>
                <a:spcPts val="4265"/>
              </a:lnSpc>
            </a:pPr>
          </a:p>
          <a:p>
            <a:pPr algn="just">
              <a:lnSpc>
                <a:spcPts val="4265"/>
              </a:lnSpc>
            </a:pPr>
          </a:p>
        </p:txBody>
      </p:sp>
      <p:sp>
        <p:nvSpPr>
          <p:cNvPr id="17" name="TextBox 17"/>
          <p:cNvSpPr txBox="1"/>
          <p:nvPr/>
        </p:nvSpPr>
        <p:spPr>
          <a:xfrm>
            <a:off x="501569" y="1607888"/>
            <a:ext cx="5801876" cy="1026270"/>
          </a:xfrm>
          <a:prstGeom prst="rect">
            <a:avLst/>
          </a:prstGeom>
        </p:spPr>
        <p:txBody>
          <a:bodyPr lIns="0" tIns="0" rIns="0" bIns="0" rtlCol="0" anchor="t">
            <a:spAutoFit/>
          </a:bodyPr>
          <a:lstStyle/>
          <a:p>
            <a:pPr algn="ctr" rtl="1">
              <a:lnSpc>
                <a:spcPts val="8410"/>
              </a:lnSpc>
              <a:spcBef>
                <a:spcPct val="0"/>
              </a:spcBef>
            </a:pPr>
            <a:r>
              <a:rPr lang="en-US" sz="6005" b="1">
                <a:solidFill>
                  <a:srgbClr val="013C4E"/>
                </a:solidFill>
                <a:latin typeface="Canva Sans Bold" panose="020B0803030501040103"/>
                <a:ea typeface="Canva Sans Bold" panose="020B0803030501040103"/>
                <a:cs typeface="Canva Sans Bold" panose="020B0803030501040103"/>
                <a:sym typeface="Canva Sans Bold" panose="020B0803030501040103"/>
              </a:rPr>
              <a:t>Manual Testing</a:t>
            </a:r>
            <a:r>
              <a:rPr lang="ar-EG" sz="6005">
                <a:solidFill>
                  <a:srgbClr val="013C4E"/>
                </a:solidFill>
                <a:latin typeface="Canva Sans" panose="020B0503030501040103"/>
                <a:ea typeface="Canva Sans" panose="020B0503030501040103"/>
                <a:cs typeface="Canva Sans" panose="020B0503030501040103"/>
                <a:sym typeface="Canva Sans" panose="020B0503030501040103"/>
                <a:rtl val="1"/>
              </a:rPr>
              <a:t> </a:t>
            </a:r>
            <a:endParaRPr lang="ar-EG" sz="6005">
              <a:solidFill>
                <a:srgbClr val="013C4E"/>
              </a:solidFill>
              <a:latin typeface="Canva Sans" panose="020B0503030501040103"/>
              <a:ea typeface="Canva Sans" panose="020B0503030501040103"/>
              <a:cs typeface="Canva Sans" panose="020B0503030501040103"/>
              <a:sym typeface="Canva Sans" panose="020B0503030501040103"/>
              <a:rtl val="1"/>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15906790" y="6026387"/>
            <a:ext cx="4762421" cy="476242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A7C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18003052" y="6411206"/>
            <a:ext cx="569896" cy="56989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9" name="Group 9"/>
          <p:cNvGrpSpPr/>
          <p:nvPr/>
        </p:nvGrpSpPr>
        <p:grpSpPr>
          <a:xfrm rot="0">
            <a:off x="17259300" y="8609379"/>
            <a:ext cx="1677621" cy="16776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A7C2"/>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rot="-8100000">
            <a:off x="-1961856" y="4985700"/>
            <a:ext cx="6019211" cy="8088001"/>
            <a:chOff x="0" y="0"/>
            <a:chExt cx="660400" cy="887378"/>
          </a:xfrm>
        </p:grpSpPr>
        <p:sp>
          <p:nvSpPr>
            <p:cNvPr id="13" name="Freeform 13"/>
            <p:cNvSpPr/>
            <p:nvPr/>
          </p:nvSpPr>
          <p:spPr>
            <a:xfrm>
              <a:off x="0" y="0"/>
              <a:ext cx="660400" cy="887378"/>
            </a:xfrm>
            <a:custGeom>
              <a:avLst/>
              <a:gdLst/>
              <a:ahLst/>
              <a:cxnLst/>
              <a:rect l="l" t="t" r="r" b="b"/>
              <a:pathLst>
                <a:path w="660400" h="887378">
                  <a:moveTo>
                    <a:pt x="220252" y="868309"/>
                  </a:moveTo>
                  <a:cubicBezTo>
                    <a:pt x="254109" y="879823"/>
                    <a:pt x="292600" y="887378"/>
                    <a:pt x="330378" y="887378"/>
                  </a:cubicBezTo>
                  <a:cubicBezTo>
                    <a:pt x="368157" y="887378"/>
                    <a:pt x="404509" y="880901"/>
                    <a:pt x="438009" y="869387"/>
                  </a:cubicBezTo>
                  <a:cubicBezTo>
                    <a:pt x="438723" y="869028"/>
                    <a:pt x="439435" y="869028"/>
                    <a:pt x="440148" y="868668"/>
                  </a:cubicBezTo>
                  <a:cubicBezTo>
                    <a:pt x="565955" y="822613"/>
                    <a:pt x="658618" y="700999"/>
                    <a:pt x="660400" y="557219"/>
                  </a:cubicBezTo>
                  <a:lnTo>
                    <a:pt x="660400" y="0"/>
                  </a:lnTo>
                  <a:lnTo>
                    <a:pt x="0" y="0"/>
                  </a:lnTo>
                  <a:lnTo>
                    <a:pt x="0" y="556806"/>
                  </a:lnTo>
                  <a:cubicBezTo>
                    <a:pt x="1782" y="701718"/>
                    <a:pt x="93019" y="823333"/>
                    <a:pt x="220252" y="868309"/>
                  </a:cubicBezTo>
                  <a:close/>
                </a:path>
              </a:pathLst>
            </a:custGeom>
            <a:solidFill>
              <a:srgbClr val="16E9F0">
                <a:alpha val="19608"/>
              </a:srgbClr>
            </a:solidFill>
          </p:spPr>
        </p:sp>
        <p:sp>
          <p:nvSpPr>
            <p:cNvPr id="14" name="TextBox 14"/>
            <p:cNvSpPr txBox="1"/>
            <p:nvPr/>
          </p:nvSpPr>
          <p:spPr>
            <a:xfrm>
              <a:off x="0" y="-38100"/>
              <a:ext cx="660400" cy="798478"/>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514922" y="423853"/>
            <a:ext cx="489100" cy="321520"/>
          </a:xfrm>
          <a:custGeom>
            <a:avLst/>
            <a:gdLst/>
            <a:ahLst/>
            <a:cxnLst/>
            <a:rect l="l" t="t" r="r" b="b"/>
            <a:pathLst>
              <a:path w="489100" h="321520">
                <a:moveTo>
                  <a:pt x="0" y="0"/>
                </a:moveTo>
                <a:lnTo>
                  <a:pt x="489100" y="0"/>
                </a:lnTo>
                <a:lnTo>
                  <a:pt x="489100" y="321520"/>
                </a:lnTo>
                <a:lnTo>
                  <a:pt x="0" y="321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rot="0">
            <a:off x="2089872" y="631708"/>
            <a:ext cx="53728" cy="5372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D8D1"/>
            </a:solidFill>
          </p:spPr>
        </p:sp>
        <p:sp>
          <p:nvSpPr>
            <p:cNvPr id="18" name="TextBox 18"/>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19" name="AutoShape 19"/>
          <p:cNvSpPr/>
          <p:nvPr/>
        </p:nvSpPr>
        <p:spPr>
          <a:xfrm flipH="1" flipV="1">
            <a:off x="683515" y="1675470"/>
            <a:ext cx="0" cy="2859390"/>
          </a:xfrm>
          <a:prstGeom prst="line">
            <a:avLst/>
          </a:prstGeom>
          <a:ln w="38100" cap="flat">
            <a:solidFill>
              <a:srgbClr val="2B2B2B"/>
            </a:solidFill>
            <a:prstDash val="solid"/>
            <a:headEnd type="none" w="sm" len="sm"/>
            <a:tailEnd type="none" w="sm" len="sm"/>
          </a:ln>
        </p:spPr>
      </p:sp>
      <p:sp>
        <p:nvSpPr>
          <p:cNvPr id="20" name="Freeform 20"/>
          <p:cNvSpPr/>
          <p:nvPr/>
        </p:nvSpPr>
        <p:spPr>
          <a:xfrm>
            <a:off x="102404" y="3404853"/>
            <a:ext cx="18185596" cy="6882147"/>
          </a:xfrm>
          <a:custGeom>
            <a:avLst/>
            <a:gdLst/>
            <a:ahLst/>
            <a:cxnLst/>
            <a:rect l="l" t="t" r="r" b="b"/>
            <a:pathLst>
              <a:path w="18185596" h="6882147">
                <a:moveTo>
                  <a:pt x="0" y="0"/>
                </a:moveTo>
                <a:lnTo>
                  <a:pt x="18185596" y="0"/>
                </a:lnTo>
                <a:lnTo>
                  <a:pt x="18185596" y="6882147"/>
                </a:lnTo>
                <a:lnTo>
                  <a:pt x="0" y="6882147"/>
                </a:lnTo>
                <a:lnTo>
                  <a:pt x="0" y="0"/>
                </a:lnTo>
                <a:close/>
              </a:path>
            </a:pathLst>
          </a:custGeom>
          <a:blipFill>
            <a:blip r:embed="rId4"/>
            <a:stretch>
              <a:fillRect t="-752"/>
            </a:stretch>
          </a:blipFill>
        </p:spPr>
      </p:sp>
      <p:sp>
        <p:nvSpPr>
          <p:cNvPr id="21" name="TextBox 21"/>
          <p:cNvSpPr txBox="1"/>
          <p:nvPr/>
        </p:nvSpPr>
        <p:spPr>
          <a:xfrm>
            <a:off x="1004022" y="2008671"/>
            <a:ext cx="5358830" cy="691091"/>
          </a:xfrm>
          <a:prstGeom prst="rect">
            <a:avLst/>
          </a:prstGeom>
        </p:spPr>
        <p:txBody>
          <a:bodyPr lIns="0" tIns="0" rIns="0" bIns="0" rtlCol="0" anchor="t">
            <a:spAutoFit/>
          </a:bodyPr>
          <a:lstStyle/>
          <a:p>
            <a:pPr algn="l">
              <a:lnSpc>
                <a:spcPts val="5505"/>
              </a:lnSpc>
            </a:pPr>
            <a:r>
              <a:rPr lang="en-US" sz="4440" b="1">
                <a:solidFill>
                  <a:srgbClr val="2B2B2B"/>
                </a:solidFill>
                <a:latin typeface="Zaatar" panose="00000800000000000000"/>
                <a:ea typeface="Zaatar" panose="00000800000000000000"/>
                <a:cs typeface="Zaatar" panose="00000800000000000000"/>
                <a:sym typeface="Zaatar" panose="00000800000000000000"/>
              </a:rPr>
              <a:t>Contact Page</a:t>
            </a:r>
            <a:endParaRPr lang="en-US" sz="4440" b="1">
              <a:solidFill>
                <a:srgbClr val="2B2B2B"/>
              </a:solidFill>
              <a:latin typeface="Zaatar" panose="00000800000000000000"/>
              <a:ea typeface="Zaatar" panose="00000800000000000000"/>
              <a:cs typeface="Zaatar" panose="00000800000000000000"/>
              <a:sym typeface="Zaatar" panose="00000800000000000000"/>
            </a:endParaRPr>
          </a:p>
        </p:txBody>
      </p:sp>
      <p:sp>
        <p:nvSpPr>
          <p:cNvPr id="22" name="Freeform 22"/>
          <p:cNvSpPr/>
          <p:nvPr/>
        </p:nvSpPr>
        <p:spPr>
          <a:xfrm>
            <a:off x="0" y="15475"/>
            <a:ext cx="18394167" cy="1609490"/>
          </a:xfrm>
          <a:custGeom>
            <a:avLst/>
            <a:gdLst/>
            <a:ahLst/>
            <a:cxnLst/>
            <a:rect l="l" t="t" r="r" b="b"/>
            <a:pathLst>
              <a:path w="18394167" h="1609490">
                <a:moveTo>
                  <a:pt x="0" y="0"/>
                </a:moveTo>
                <a:lnTo>
                  <a:pt x="18394167" y="0"/>
                </a:lnTo>
                <a:lnTo>
                  <a:pt x="18394167" y="1609490"/>
                </a:lnTo>
                <a:lnTo>
                  <a:pt x="0" y="1609490"/>
                </a:lnTo>
                <a:lnTo>
                  <a:pt x="0" y="0"/>
                </a:lnTo>
                <a:close/>
              </a:path>
            </a:pathLst>
          </a:custGeom>
          <a:blipFill>
            <a:blip r:embed="rId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p:cNvSpPr/>
          <p:nvPr/>
        </p:nvSpPr>
        <p:spPr>
          <a:xfrm>
            <a:off x="567821" y="423853"/>
            <a:ext cx="436201" cy="286746"/>
          </a:xfrm>
          <a:custGeom>
            <a:avLst/>
            <a:gdLst/>
            <a:ahLst/>
            <a:cxnLst/>
            <a:rect l="l" t="t" r="r" b="b"/>
            <a:pathLst>
              <a:path w="436201" h="286746">
                <a:moveTo>
                  <a:pt x="0" y="0"/>
                </a:moveTo>
                <a:lnTo>
                  <a:pt x="436201" y="0"/>
                </a:lnTo>
                <a:lnTo>
                  <a:pt x="436201" y="286746"/>
                </a:lnTo>
                <a:lnTo>
                  <a:pt x="0" y="2867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2089872" y="631708"/>
            <a:ext cx="53728" cy="5372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7" name="AutoShape 7"/>
          <p:cNvSpPr/>
          <p:nvPr/>
        </p:nvSpPr>
        <p:spPr>
          <a:xfrm>
            <a:off x="6303445" y="1076325"/>
            <a:ext cx="6557901" cy="0"/>
          </a:xfrm>
          <a:prstGeom prst="line">
            <a:avLst/>
          </a:prstGeom>
          <a:ln w="95250" cap="flat">
            <a:solidFill>
              <a:srgbClr val="00A7C2"/>
            </a:solidFill>
            <a:prstDash val="solid"/>
            <a:headEnd type="none" w="sm" len="sm"/>
            <a:tailEnd type="none" w="sm" len="sm"/>
          </a:ln>
        </p:spPr>
      </p:sp>
      <p:sp>
        <p:nvSpPr>
          <p:cNvPr id="8" name="Freeform 8"/>
          <p:cNvSpPr/>
          <p:nvPr/>
        </p:nvSpPr>
        <p:spPr>
          <a:xfrm>
            <a:off x="17430931" y="9258300"/>
            <a:ext cx="857069" cy="1028700"/>
          </a:xfrm>
          <a:custGeom>
            <a:avLst/>
            <a:gdLst/>
            <a:ahLst/>
            <a:cxnLst/>
            <a:rect l="l" t="t" r="r" b="b"/>
            <a:pathLst>
              <a:path w="857069" h="1028700">
                <a:moveTo>
                  <a:pt x="0" y="0"/>
                </a:moveTo>
                <a:lnTo>
                  <a:pt x="857069" y="0"/>
                </a:lnTo>
                <a:lnTo>
                  <a:pt x="857069"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4152925" y="2107691"/>
            <a:ext cx="9982151" cy="6071617"/>
          </a:xfrm>
          <a:custGeom>
            <a:avLst/>
            <a:gdLst/>
            <a:ahLst/>
            <a:cxnLst/>
            <a:rect l="l" t="t" r="r" b="b"/>
            <a:pathLst>
              <a:path w="9982151" h="6071617">
                <a:moveTo>
                  <a:pt x="0" y="0"/>
                </a:moveTo>
                <a:lnTo>
                  <a:pt x="9982150" y="0"/>
                </a:lnTo>
                <a:lnTo>
                  <a:pt x="9982150" y="6071618"/>
                </a:lnTo>
                <a:lnTo>
                  <a:pt x="0" y="6071618"/>
                </a:lnTo>
                <a:lnTo>
                  <a:pt x="0" y="0"/>
                </a:lnTo>
                <a:close/>
              </a:path>
            </a:pathLst>
          </a:custGeom>
          <a:blipFill>
            <a:blip r:embed="rId6"/>
            <a:stretch>
              <a:fillRect/>
            </a:stretch>
          </a:blipFill>
        </p:spPr>
      </p:sp>
      <p:sp>
        <p:nvSpPr>
          <p:cNvPr id="10" name="Freeform 10"/>
          <p:cNvSpPr/>
          <p:nvPr/>
        </p:nvSpPr>
        <p:spPr>
          <a:xfrm>
            <a:off x="1731900" y="1270219"/>
            <a:ext cx="14824199" cy="9016781"/>
          </a:xfrm>
          <a:custGeom>
            <a:avLst/>
            <a:gdLst/>
            <a:ahLst/>
            <a:cxnLst/>
            <a:rect l="l" t="t" r="r" b="b"/>
            <a:pathLst>
              <a:path w="14824199" h="9016781">
                <a:moveTo>
                  <a:pt x="0" y="0"/>
                </a:moveTo>
                <a:lnTo>
                  <a:pt x="14824200" y="0"/>
                </a:lnTo>
                <a:lnTo>
                  <a:pt x="14824200" y="9016781"/>
                </a:lnTo>
                <a:lnTo>
                  <a:pt x="0" y="9016781"/>
                </a:lnTo>
                <a:lnTo>
                  <a:pt x="0" y="0"/>
                </a:lnTo>
                <a:close/>
              </a:path>
            </a:pathLst>
          </a:custGeom>
          <a:blipFill>
            <a:blip r:embed="rId6"/>
            <a:stretch>
              <a:fillRect/>
            </a:stretch>
          </a:blipFill>
        </p:spPr>
      </p:sp>
      <p:sp>
        <p:nvSpPr>
          <p:cNvPr id="11" name="TextBox 11"/>
          <p:cNvSpPr txBox="1"/>
          <p:nvPr/>
        </p:nvSpPr>
        <p:spPr>
          <a:xfrm>
            <a:off x="6303445" y="416363"/>
            <a:ext cx="6557901" cy="612337"/>
          </a:xfrm>
          <a:prstGeom prst="rect">
            <a:avLst/>
          </a:prstGeom>
        </p:spPr>
        <p:txBody>
          <a:bodyPr lIns="0" tIns="0" rIns="0" bIns="0" rtlCol="0" anchor="t">
            <a:spAutoFit/>
          </a:bodyPr>
          <a:lstStyle/>
          <a:p>
            <a:pPr algn="ctr">
              <a:lnSpc>
                <a:spcPts val="5100"/>
              </a:lnSpc>
              <a:spcBef>
                <a:spcPct val="0"/>
              </a:spcBef>
            </a:pPr>
            <a:r>
              <a:rPr lang="en-US" sz="3640" b="1">
                <a:solidFill>
                  <a:srgbClr val="013C4E"/>
                </a:solidFill>
                <a:latin typeface="Canva Sans Bold" panose="020B0803030501040103"/>
                <a:ea typeface="Canva Sans Bold" panose="020B0803030501040103"/>
                <a:cs typeface="Canva Sans Bold" panose="020B0803030501040103"/>
                <a:sym typeface="Canva Sans Bold" panose="020B0803030501040103"/>
              </a:rPr>
              <a:t>Add Doctor </a:t>
            </a:r>
            <a:endParaRPr lang="en-US" sz="3640" b="1">
              <a:solidFill>
                <a:srgbClr val="013C4E"/>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p:cNvSpPr/>
          <p:nvPr/>
        </p:nvSpPr>
        <p:spPr>
          <a:xfrm>
            <a:off x="567821" y="423853"/>
            <a:ext cx="436201" cy="286746"/>
          </a:xfrm>
          <a:custGeom>
            <a:avLst/>
            <a:gdLst/>
            <a:ahLst/>
            <a:cxnLst/>
            <a:rect l="l" t="t" r="r" b="b"/>
            <a:pathLst>
              <a:path w="436201" h="286746">
                <a:moveTo>
                  <a:pt x="0" y="0"/>
                </a:moveTo>
                <a:lnTo>
                  <a:pt x="436201" y="0"/>
                </a:lnTo>
                <a:lnTo>
                  <a:pt x="436201" y="286746"/>
                </a:lnTo>
                <a:lnTo>
                  <a:pt x="0" y="2867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2089872" y="631708"/>
            <a:ext cx="53728" cy="5372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60"/>
                </a:lnSpc>
              </a:pPr>
            </a:p>
          </p:txBody>
        </p:sp>
      </p:grpSp>
      <p:sp>
        <p:nvSpPr>
          <p:cNvPr id="7" name="AutoShape 7"/>
          <p:cNvSpPr/>
          <p:nvPr/>
        </p:nvSpPr>
        <p:spPr>
          <a:xfrm>
            <a:off x="6303445" y="1076325"/>
            <a:ext cx="6557901" cy="0"/>
          </a:xfrm>
          <a:prstGeom prst="line">
            <a:avLst/>
          </a:prstGeom>
          <a:ln w="95250" cap="flat">
            <a:solidFill>
              <a:srgbClr val="000000"/>
            </a:solidFill>
            <a:prstDash val="solid"/>
            <a:headEnd type="none" w="sm" len="sm"/>
            <a:tailEnd type="none" w="sm" len="sm"/>
          </a:ln>
        </p:spPr>
      </p:sp>
      <p:sp>
        <p:nvSpPr>
          <p:cNvPr id="8" name="Freeform 8"/>
          <p:cNvSpPr/>
          <p:nvPr/>
        </p:nvSpPr>
        <p:spPr>
          <a:xfrm>
            <a:off x="17430931" y="9258300"/>
            <a:ext cx="857069" cy="1028700"/>
          </a:xfrm>
          <a:custGeom>
            <a:avLst/>
            <a:gdLst/>
            <a:ahLst/>
            <a:cxnLst/>
            <a:rect l="l" t="t" r="r" b="b"/>
            <a:pathLst>
              <a:path w="857069" h="1028700">
                <a:moveTo>
                  <a:pt x="0" y="0"/>
                </a:moveTo>
                <a:lnTo>
                  <a:pt x="857069" y="0"/>
                </a:lnTo>
                <a:lnTo>
                  <a:pt x="857069"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0" y="2467782"/>
            <a:ext cx="18288000" cy="6628137"/>
          </a:xfrm>
          <a:custGeom>
            <a:avLst/>
            <a:gdLst/>
            <a:ahLst/>
            <a:cxnLst/>
            <a:rect l="l" t="t" r="r" b="b"/>
            <a:pathLst>
              <a:path w="18288000" h="6628137">
                <a:moveTo>
                  <a:pt x="0" y="0"/>
                </a:moveTo>
                <a:lnTo>
                  <a:pt x="18288000" y="0"/>
                </a:lnTo>
                <a:lnTo>
                  <a:pt x="18288000" y="6628137"/>
                </a:lnTo>
                <a:lnTo>
                  <a:pt x="0" y="6628137"/>
                </a:lnTo>
                <a:lnTo>
                  <a:pt x="0" y="0"/>
                </a:lnTo>
                <a:close/>
              </a:path>
            </a:pathLst>
          </a:custGeom>
          <a:blipFill>
            <a:blip r:embed="rId6"/>
            <a:stretch>
              <a:fillRect/>
            </a:stretch>
          </a:blipFill>
        </p:spPr>
      </p:sp>
      <p:sp>
        <p:nvSpPr>
          <p:cNvPr id="10" name="TextBox 10"/>
          <p:cNvSpPr txBox="1"/>
          <p:nvPr/>
        </p:nvSpPr>
        <p:spPr>
          <a:xfrm>
            <a:off x="6303445" y="186445"/>
            <a:ext cx="6557901" cy="694887"/>
          </a:xfrm>
          <a:prstGeom prst="rect">
            <a:avLst/>
          </a:prstGeom>
        </p:spPr>
        <p:txBody>
          <a:bodyPr lIns="0" tIns="0" rIns="0" bIns="0" rtlCol="0" anchor="t">
            <a:spAutoFit/>
          </a:bodyPr>
          <a:lstStyle/>
          <a:p>
            <a:pPr algn="ctr">
              <a:lnSpc>
                <a:spcPts val="5800"/>
              </a:lnSpc>
              <a:spcBef>
                <a:spcPct val="0"/>
              </a:spcBef>
            </a:pPr>
            <a:r>
              <a:rPr lang="en-US" sz="4140" b="1">
                <a:solidFill>
                  <a:srgbClr val="D0627B"/>
                </a:solidFill>
                <a:latin typeface="Canva Sans Bold" panose="020B0803030501040103"/>
                <a:ea typeface="Canva Sans Bold" panose="020B0803030501040103"/>
                <a:cs typeface="Canva Sans Bold" panose="020B0803030501040103"/>
                <a:sym typeface="Canva Sans Bold" panose="020B0803030501040103"/>
              </a:rPr>
              <a:t>Bug Report</a:t>
            </a:r>
            <a:endParaRPr lang="en-US" sz="4140" b="1">
              <a:solidFill>
                <a:srgbClr val="D0627B"/>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1" name="TextBox 11"/>
          <p:cNvSpPr txBox="1"/>
          <p:nvPr/>
        </p:nvSpPr>
        <p:spPr>
          <a:xfrm>
            <a:off x="645795" y="1316355"/>
            <a:ext cx="7858760" cy="1029970"/>
          </a:xfrm>
          <a:prstGeom prst="rect">
            <a:avLst/>
          </a:prstGeom>
        </p:spPr>
        <p:txBody>
          <a:bodyPr wrap="square" lIns="0" tIns="0" rIns="0" bIns="0" rtlCol="0" anchor="t">
            <a:spAutoFit/>
          </a:bodyPr>
          <a:lstStyle/>
          <a:p>
            <a:pPr algn="ctr">
              <a:lnSpc>
                <a:spcPts val="8035"/>
              </a:lnSpc>
              <a:spcBef>
                <a:spcPct val="0"/>
              </a:spcBef>
            </a:pPr>
            <a:r>
              <a:rPr lang="en-US" sz="5740" b="1">
                <a:solidFill>
                  <a:srgbClr val="D0627B"/>
                </a:solidFill>
                <a:latin typeface="Montserrat Bold" panose="00000800000000000000"/>
                <a:ea typeface="Montserrat Bold" panose="00000800000000000000"/>
                <a:cs typeface="Montserrat Bold" panose="00000800000000000000"/>
                <a:sym typeface="Montserrat Bold" panose="00000800000000000000"/>
              </a:rPr>
              <a:t>1-New User</a:t>
            </a:r>
            <a:endParaRPr lang="en-US" sz="5740" b="1">
              <a:solidFill>
                <a:srgbClr val="D0627B"/>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3863</Words>
  <Application>WPS Presentation</Application>
  <PresentationFormat>On-screen Show (4:3)</PresentationFormat>
  <Paragraphs>179</Paragraphs>
  <Slides>22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Arial</vt:lpstr>
      <vt:lpstr>SimSun</vt:lpstr>
      <vt:lpstr>Wingdings</vt:lpstr>
      <vt:lpstr>Montserrat Medium</vt:lpstr>
      <vt:lpstr>Canva Sans Bold</vt:lpstr>
      <vt:lpstr>Zaatar</vt:lpstr>
      <vt:lpstr>Helvetica World Bold</vt:lpstr>
      <vt:lpstr>Arial</vt:lpstr>
      <vt:lpstr>Canva Sans</vt:lpstr>
      <vt:lpstr>Montserrat Bold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Teal and Black Modern Medical Presentation</dc:title>
  <dc:creator/>
  <cp:lastModifiedBy>Mario Wageh</cp:lastModifiedBy>
  <cp:revision>2</cp:revision>
  <dcterms:created xsi:type="dcterms:W3CDTF">2006-08-16T00:00:00Z</dcterms:created>
  <dcterms:modified xsi:type="dcterms:W3CDTF">2025-12-16T23:06:18Z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F7674CB30F9F436688037EE7B96577BB_12</vt:lpwstr>
  </property>
  <property fmtid="{D5CDD505-2E9C-101B-9397-08002B2CF9AE}" pid="3" name="KSOProductBuildVer">
    <vt:lpwstr>1033-12.2.0.23155</vt:lpwstr>
  </property>
</Properties>
</file>